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7"/>
  </p:notesMasterIdLst>
  <p:handoutMasterIdLst>
    <p:handoutMasterId r:id="rId18"/>
  </p:handoutMasterIdLst>
  <p:sldIdLst>
    <p:sldId id="256" r:id="rId2"/>
    <p:sldId id="300" r:id="rId3"/>
    <p:sldId id="291" r:id="rId4"/>
    <p:sldId id="292" r:id="rId5"/>
    <p:sldId id="293" r:id="rId6"/>
    <p:sldId id="294" r:id="rId7"/>
    <p:sldId id="295" r:id="rId8"/>
    <p:sldId id="296" r:id="rId9"/>
    <p:sldId id="297" r:id="rId10"/>
    <p:sldId id="301" r:id="rId11"/>
    <p:sldId id="287" r:id="rId12"/>
    <p:sldId id="298" r:id="rId13"/>
    <p:sldId id="288" r:id="rId14"/>
    <p:sldId id="299" r:id="rId15"/>
    <p:sldId id="289" r:id="rId1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htmlPubPr showSpeakerNotes="0" pubBrowser="v4" r:id="rId1">
    <p:sldAll/>
  </p:htmlPubPr>
  <p:webPr encoding="windows-1252"/>
  <p:showPr showNarration="1">
    <p:browse/>
    <p:sldAll/>
    <p:penClr>
      <a:srgbClr val="FF0000"/>
    </p:penClr>
  </p:showPr>
  <p:clrMru>
    <a:srgbClr val="F20CC6"/>
    <a:srgbClr val="FFFFCC"/>
    <a:srgbClr val="E9FDA1"/>
    <a:srgbClr val="260F45"/>
  </p:clrMru>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592" autoAdjust="0"/>
    <p:restoredTop sz="94615" autoAdjust="0"/>
  </p:normalViewPr>
  <p:slideViewPr>
    <p:cSldViewPr>
      <p:cViewPr varScale="1">
        <p:scale>
          <a:sx n="126" d="100"/>
          <a:sy n="126" d="100"/>
        </p:scale>
        <p:origin x="-354" y="-84"/>
      </p:cViewPr>
      <p:guideLst>
        <p:guide orient="horz" pos="2160"/>
        <p:guide pos="2880"/>
      </p:guideLst>
    </p:cSldViewPr>
  </p:slideViewPr>
  <p:outlineViewPr>
    <p:cViewPr>
      <p:scale>
        <a:sx n="33" d="100"/>
        <a:sy n="33" d="100"/>
      </p:scale>
      <p:origin x="48" y="0"/>
    </p:cViewPr>
  </p:outlineViewPr>
  <p:notesTextViewPr>
    <p:cViewPr>
      <p:scale>
        <a:sx n="100" d="100"/>
        <a:sy n="100" d="100"/>
      </p:scale>
      <p:origin x="0" y="0"/>
    </p:cViewPr>
  </p:notesTextViewPr>
  <p:gridSpacing cx="78028800" cy="78028800"/>
</p:viewPr>
</file>

<file path=ppt/_rels/presProps.xml.rels><?xml version="1.0" encoding="UTF-8" standalone="yes"?>
<Relationships xmlns="http://schemas.openxmlformats.org/package/2006/relationships"><Relationship Id="rId1" Type="http://schemas.openxmlformats.org/officeDocument/2006/relationships/htmlPubSaveAs" Target="file:///\\Ph2srv100\e$\TEST.DPH.STATE.AL.US\EDR%20Demo%20Test\EDRS%20DEMO%20Web%20Test.htm" TargetMode="External"/></Relationships>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7E3354E7-377F-4203-8FFB-F27FD6096BDF}" type="datetimeFigureOut">
              <a:rPr lang="en-US" smtClean="0"/>
              <a:t>12/3/2010</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r>
              <a:rPr lang="en-US" smtClean="0"/>
              <a:t>of 15</a:t>
            </a:r>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0ACAB8F6-9815-4034-BCE1-78B7F5BC808C}" type="slidenum">
              <a:rPr lang="en-US" smtClean="0"/>
              <a:t>‹#›</a:t>
            </a:fld>
            <a:endParaRPr lang="en-US"/>
          </a:p>
        </p:txBody>
      </p:sp>
    </p:spTree>
  </p:cSld>
  <p:clrMap bg1="lt1" tx1="dk1" bg2="lt2" tx2="dk2" accent1="accent1" accent2="accent2" accent3="accent3" accent4="accent4" accent5="accent5" accent6="accent6" hlink="hlink" folHlink="folHlink"/>
  <p:hf hd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C14330B-BDBB-4E08-9236-68DF95C794E0}" type="datetimeFigureOut">
              <a:rPr lang="en-US" smtClean="0"/>
              <a:t>12/3/2010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r>
              <a:rPr lang="en-US" smtClean="0"/>
              <a:t>of 15</a:t>
            </a: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0D08A56-9792-425C-9AB4-830959870CE4}" type="slidenum">
              <a:rPr lang="en-US" smtClean="0"/>
              <a:t>‹#›</a:t>
            </a:fld>
            <a:endParaRPr lang="en-US"/>
          </a:p>
        </p:txBody>
      </p:sp>
    </p:spTree>
  </p:cSld>
  <p:clrMap bg1="lt1" tx1="dk1" bg2="lt2" tx2="dk2" accent1="accent1" accent2="accent2" accent3="accent3" accent4="accent4" accent5="accent5" accent6="accent6" hlink="hlink" folHlink="folHlink"/>
  <p:hf hd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00D08A56-9792-425C-9AB4-830959870CE4}" type="slidenum">
              <a:rPr lang="en-US" smtClean="0"/>
              <a:t>1</a:t>
            </a:fld>
            <a:endParaRPr lang="en-US"/>
          </a:p>
        </p:txBody>
      </p:sp>
      <p:sp>
        <p:nvSpPr>
          <p:cNvPr id="5" name="Footer Placeholder 4"/>
          <p:cNvSpPr>
            <a:spLocks noGrp="1"/>
          </p:cNvSpPr>
          <p:nvPr>
            <p:ph type="ftr" sz="quarter" idx="11"/>
          </p:nvPr>
        </p:nvSpPr>
        <p:spPr/>
        <p:txBody>
          <a:bodyPr/>
          <a:lstStyle/>
          <a:p>
            <a:r>
              <a:rPr lang="en-US" smtClean="0"/>
              <a:t>of 15</a:t>
            </a:r>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Footer Placeholder 3"/>
          <p:cNvSpPr>
            <a:spLocks noGrp="1"/>
          </p:cNvSpPr>
          <p:nvPr>
            <p:ph type="ftr" sz="quarter" idx="10"/>
          </p:nvPr>
        </p:nvSpPr>
        <p:spPr/>
        <p:txBody>
          <a:bodyPr/>
          <a:lstStyle/>
          <a:p>
            <a:r>
              <a:rPr lang="en-US" smtClean="0"/>
              <a:t>of 15</a:t>
            </a:r>
            <a:endParaRPr lang="en-US"/>
          </a:p>
        </p:txBody>
      </p:sp>
      <p:sp>
        <p:nvSpPr>
          <p:cNvPr id="5" name="Slide Number Placeholder 4"/>
          <p:cNvSpPr>
            <a:spLocks noGrp="1"/>
          </p:cNvSpPr>
          <p:nvPr>
            <p:ph type="sldNum" sz="quarter" idx="11"/>
          </p:nvPr>
        </p:nvSpPr>
        <p:spPr/>
        <p:txBody>
          <a:bodyPr/>
          <a:lstStyle/>
          <a:p>
            <a:fld id="{00D08A56-9792-425C-9AB4-830959870CE4}" type="slidenum">
              <a:rPr lang="en-US" smtClean="0"/>
              <a:t>4</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4DE5BEAB-5585-4089-AD1F-1246A4995954}" type="datetime1">
              <a:rPr lang="en-US" smtClean="0"/>
              <a:t>12/3/2010</a:t>
            </a:fld>
            <a:endParaRPr lang="en-US" dirty="0"/>
          </a:p>
        </p:txBody>
      </p:sp>
      <p:sp>
        <p:nvSpPr>
          <p:cNvPr id="5" name="Footer Placeholder 4"/>
          <p:cNvSpPr>
            <a:spLocks noGrp="1"/>
          </p:cNvSpPr>
          <p:nvPr>
            <p:ph type="ftr" sz="quarter" idx="11"/>
          </p:nvPr>
        </p:nvSpPr>
        <p:spPr/>
        <p:txBody>
          <a:bodyPr/>
          <a:lstStyle/>
          <a:p>
            <a:r>
              <a:rPr lang="en-US" smtClean="0"/>
              <a:t>1 of 15</a:t>
            </a:r>
            <a:endParaRPr lang="en-US" dirty="0"/>
          </a:p>
        </p:txBody>
      </p:sp>
      <p:sp>
        <p:nvSpPr>
          <p:cNvPr id="6" name="Slide Number Placeholder 5"/>
          <p:cNvSpPr>
            <a:spLocks noGrp="1"/>
          </p:cNvSpPr>
          <p:nvPr>
            <p:ph type="sldNum" sz="quarter" idx="12"/>
          </p:nvPr>
        </p:nvSpPr>
        <p:spPr/>
        <p:txBody>
          <a:bodyPr/>
          <a:lstStyle/>
          <a:p>
            <a:fld id="{626D8321-EBF8-482F-A8B3-87EF43BF10E9}" type="slidenum">
              <a:rPr lang="en-US" smtClean="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5A7A5C4-35D5-47DA-9442-611CD0DF5707}" type="datetime1">
              <a:rPr lang="en-US" smtClean="0"/>
              <a:t>12/3/2010</a:t>
            </a:fld>
            <a:endParaRPr lang="en-US" dirty="0"/>
          </a:p>
        </p:txBody>
      </p:sp>
      <p:sp>
        <p:nvSpPr>
          <p:cNvPr id="5" name="Footer Placeholder 4"/>
          <p:cNvSpPr>
            <a:spLocks noGrp="1"/>
          </p:cNvSpPr>
          <p:nvPr>
            <p:ph type="ftr" sz="quarter" idx="11"/>
          </p:nvPr>
        </p:nvSpPr>
        <p:spPr/>
        <p:txBody>
          <a:bodyPr/>
          <a:lstStyle/>
          <a:p>
            <a:r>
              <a:rPr lang="en-US" smtClean="0"/>
              <a:t>1 of 15</a:t>
            </a:r>
            <a:endParaRPr lang="en-US" dirty="0"/>
          </a:p>
        </p:txBody>
      </p:sp>
      <p:sp>
        <p:nvSpPr>
          <p:cNvPr id="6" name="Slide Number Placeholder 5"/>
          <p:cNvSpPr>
            <a:spLocks noGrp="1"/>
          </p:cNvSpPr>
          <p:nvPr>
            <p:ph type="sldNum" sz="quarter" idx="12"/>
          </p:nvPr>
        </p:nvSpPr>
        <p:spPr/>
        <p:txBody>
          <a:bodyPr/>
          <a:lstStyle/>
          <a:p>
            <a:fld id="{626D8321-EBF8-482F-A8B3-87EF43BF10E9}"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604981B-AE91-4E66-80EC-547B5342F5DB}" type="datetime1">
              <a:rPr lang="en-US" smtClean="0"/>
              <a:t>12/3/2010</a:t>
            </a:fld>
            <a:endParaRPr lang="en-US" dirty="0"/>
          </a:p>
        </p:txBody>
      </p:sp>
      <p:sp>
        <p:nvSpPr>
          <p:cNvPr id="5" name="Footer Placeholder 4"/>
          <p:cNvSpPr>
            <a:spLocks noGrp="1"/>
          </p:cNvSpPr>
          <p:nvPr>
            <p:ph type="ftr" sz="quarter" idx="11"/>
          </p:nvPr>
        </p:nvSpPr>
        <p:spPr/>
        <p:txBody>
          <a:bodyPr/>
          <a:lstStyle/>
          <a:p>
            <a:r>
              <a:rPr lang="en-US" smtClean="0"/>
              <a:t>1 of 15</a:t>
            </a:r>
            <a:endParaRPr lang="en-US" dirty="0"/>
          </a:p>
        </p:txBody>
      </p:sp>
      <p:sp>
        <p:nvSpPr>
          <p:cNvPr id="6" name="Slide Number Placeholder 5"/>
          <p:cNvSpPr>
            <a:spLocks noGrp="1"/>
          </p:cNvSpPr>
          <p:nvPr>
            <p:ph type="sldNum" sz="quarter" idx="12"/>
          </p:nvPr>
        </p:nvSpPr>
        <p:spPr/>
        <p:txBody>
          <a:bodyPr/>
          <a:lstStyle/>
          <a:p>
            <a:fld id="{626D8321-EBF8-482F-A8B3-87EF43BF10E9}"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EAA0F94-A252-4FC0-835D-41521DEDE0DA}" type="datetime1">
              <a:rPr lang="en-US" smtClean="0"/>
              <a:t>12/3/2010</a:t>
            </a:fld>
            <a:endParaRPr lang="en-US" dirty="0"/>
          </a:p>
        </p:txBody>
      </p:sp>
      <p:sp>
        <p:nvSpPr>
          <p:cNvPr id="5" name="Footer Placeholder 4"/>
          <p:cNvSpPr>
            <a:spLocks noGrp="1"/>
          </p:cNvSpPr>
          <p:nvPr>
            <p:ph type="ftr" sz="quarter" idx="11"/>
          </p:nvPr>
        </p:nvSpPr>
        <p:spPr/>
        <p:txBody>
          <a:bodyPr/>
          <a:lstStyle/>
          <a:p>
            <a:r>
              <a:rPr lang="en-US" smtClean="0"/>
              <a:t>1 of 15</a:t>
            </a:r>
            <a:endParaRPr lang="en-US" dirty="0"/>
          </a:p>
        </p:txBody>
      </p:sp>
      <p:sp>
        <p:nvSpPr>
          <p:cNvPr id="6" name="Slide Number Placeholder 5"/>
          <p:cNvSpPr>
            <a:spLocks noGrp="1"/>
          </p:cNvSpPr>
          <p:nvPr>
            <p:ph type="sldNum" sz="quarter" idx="12"/>
          </p:nvPr>
        </p:nvSpPr>
        <p:spPr/>
        <p:txBody>
          <a:bodyPr/>
          <a:lstStyle/>
          <a:p>
            <a:fld id="{626D8321-EBF8-482F-A8B3-87EF43BF10E9}"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3CD3D75-E980-4A3F-A90B-BEA72C2D7340}" type="datetime1">
              <a:rPr lang="en-US" smtClean="0"/>
              <a:t>12/3/2010</a:t>
            </a:fld>
            <a:endParaRPr lang="en-US" dirty="0"/>
          </a:p>
        </p:txBody>
      </p:sp>
      <p:sp>
        <p:nvSpPr>
          <p:cNvPr id="5" name="Footer Placeholder 4"/>
          <p:cNvSpPr>
            <a:spLocks noGrp="1"/>
          </p:cNvSpPr>
          <p:nvPr>
            <p:ph type="ftr" sz="quarter" idx="11"/>
          </p:nvPr>
        </p:nvSpPr>
        <p:spPr/>
        <p:txBody>
          <a:bodyPr/>
          <a:lstStyle/>
          <a:p>
            <a:r>
              <a:rPr lang="en-US" smtClean="0"/>
              <a:t>1 of 15</a:t>
            </a:r>
            <a:endParaRPr lang="en-US" dirty="0"/>
          </a:p>
        </p:txBody>
      </p:sp>
      <p:sp>
        <p:nvSpPr>
          <p:cNvPr id="6" name="Slide Number Placeholder 5"/>
          <p:cNvSpPr>
            <a:spLocks noGrp="1"/>
          </p:cNvSpPr>
          <p:nvPr>
            <p:ph type="sldNum" sz="quarter" idx="12"/>
          </p:nvPr>
        </p:nvSpPr>
        <p:spPr/>
        <p:txBody>
          <a:bodyPr/>
          <a:lstStyle/>
          <a:p>
            <a:fld id="{626D8321-EBF8-482F-A8B3-87EF43BF10E9}" type="slidenum">
              <a:rPr lang="en-US" smtClean="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27E793-9DA2-4EE4-89FA-CBA42C34D824}" type="datetime1">
              <a:rPr lang="en-US" smtClean="0"/>
              <a:t>12/3/2010</a:t>
            </a:fld>
            <a:endParaRPr lang="en-US" dirty="0"/>
          </a:p>
        </p:txBody>
      </p:sp>
      <p:sp>
        <p:nvSpPr>
          <p:cNvPr id="6" name="Footer Placeholder 5"/>
          <p:cNvSpPr>
            <a:spLocks noGrp="1"/>
          </p:cNvSpPr>
          <p:nvPr>
            <p:ph type="ftr" sz="quarter" idx="11"/>
          </p:nvPr>
        </p:nvSpPr>
        <p:spPr/>
        <p:txBody>
          <a:bodyPr/>
          <a:lstStyle/>
          <a:p>
            <a:r>
              <a:rPr lang="en-US" smtClean="0"/>
              <a:t>1 of 15</a:t>
            </a:r>
            <a:endParaRPr lang="en-US" dirty="0"/>
          </a:p>
        </p:txBody>
      </p:sp>
      <p:sp>
        <p:nvSpPr>
          <p:cNvPr id="7" name="Slide Number Placeholder 6"/>
          <p:cNvSpPr>
            <a:spLocks noGrp="1"/>
          </p:cNvSpPr>
          <p:nvPr>
            <p:ph type="sldNum" sz="quarter" idx="12"/>
          </p:nvPr>
        </p:nvSpPr>
        <p:spPr/>
        <p:txBody>
          <a:bodyPr/>
          <a:lstStyle/>
          <a:p>
            <a:fld id="{626D8321-EBF8-482F-A8B3-87EF43BF10E9}"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68A77A7-C360-436E-A251-F70AF4A1F2C3}" type="datetime1">
              <a:rPr lang="en-US" smtClean="0"/>
              <a:t>12/3/2010</a:t>
            </a:fld>
            <a:endParaRPr lang="en-US" dirty="0"/>
          </a:p>
        </p:txBody>
      </p:sp>
      <p:sp>
        <p:nvSpPr>
          <p:cNvPr id="8" name="Footer Placeholder 7"/>
          <p:cNvSpPr>
            <a:spLocks noGrp="1"/>
          </p:cNvSpPr>
          <p:nvPr>
            <p:ph type="ftr" sz="quarter" idx="11"/>
          </p:nvPr>
        </p:nvSpPr>
        <p:spPr/>
        <p:txBody>
          <a:bodyPr/>
          <a:lstStyle/>
          <a:p>
            <a:r>
              <a:rPr lang="en-US" smtClean="0"/>
              <a:t>1 of 15</a:t>
            </a:r>
            <a:endParaRPr lang="en-US" dirty="0"/>
          </a:p>
        </p:txBody>
      </p:sp>
      <p:sp>
        <p:nvSpPr>
          <p:cNvPr id="9" name="Slide Number Placeholder 8"/>
          <p:cNvSpPr>
            <a:spLocks noGrp="1"/>
          </p:cNvSpPr>
          <p:nvPr>
            <p:ph type="sldNum" sz="quarter" idx="12"/>
          </p:nvPr>
        </p:nvSpPr>
        <p:spPr/>
        <p:txBody>
          <a:bodyPr/>
          <a:lstStyle/>
          <a:p>
            <a:fld id="{626D8321-EBF8-482F-A8B3-87EF43BF10E9}"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E7E4393B-48A6-49D1-9792-9632C79CBAB1}" type="datetime1">
              <a:rPr lang="en-US" smtClean="0"/>
              <a:t>12/3/2010</a:t>
            </a:fld>
            <a:endParaRPr lang="en-US" dirty="0"/>
          </a:p>
        </p:txBody>
      </p:sp>
      <p:sp>
        <p:nvSpPr>
          <p:cNvPr id="4" name="Footer Placeholder 3"/>
          <p:cNvSpPr>
            <a:spLocks noGrp="1"/>
          </p:cNvSpPr>
          <p:nvPr>
            <p:ph type="ftr" sz="quarter" idx="11"/>
          </p:nvPr>
        </p:nvSpPr>
        <p:spPr/>
        <p:txBody>
          <a:bodyPr/>
          <a:lstStyle/>
          <a:p>
            <a:r>
              <a:rPr lang="en-US" smtClean="0"/>
              <a:t>1 of 15</a:t>
            </a:r>
            <a:endParaRPr lang="en-US" dirty="0"/>
          </a:p>
        </p:txBody>
      </p:sp>
      <p:sp>
        <p:nvSpPr>
          <p:cNvPr id="5" name="Slide Number Placeholder 4"/>
          <p:cNvSpPr>
            <a:spLocks noGrp="1"/>
          </p:cNvSpPr>
          <p:nvPr>
            <p:ph type="sldNum" sz="quarter" idx="12"/>
          </p:nvPr>
        </p:nvSpPr>
        <p:spPr/>
        <p:txBody>
          <a:bodyPr/>
          <a:lstStyle/>
          <a:p>
            <a:fld id="{626D8321-EBF8-482F-A8B3-87EF43BF10E9}"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B890499-5EA4-490F-BF22-95F6C52709EF}" type="datetime1">
              <a:rPr lang="en-US" smtClean="0"/>
              <a:t>12/3/2010</a:t>
            </a:fld>
            <a:endParaRPr lang="en-US" dirty="0"/>
          </a:p>
        </p:txBody>
      </p:sp>
      <p:sp>
        <p:nvSpPr>
          <p:cNvPr id="3" name="Footer Placeholder 2"/>
          <p:cNvSpPr>
            <a:spLocks noGrp="1"/>
          </p:cNvSpPr>
          <p:nvPr>
            <p:ph type="ftr" sz="quarter" idx="11"/>
          </p:nvPr>
        </p:nvSpPr>
        <p:spPr/>
        <p:txBody>
          <a:bodyPr/>
          <a:lstStyle/>
          <a:p>
            <a:r>
              <a:rPr lang="en-US" smtClean="0"/>
              <a:t>1 of 15</a:t>
            </a:r>
            <a:endParaRPr lang="en-US" dirty="0"/>
          </a:p>
        </p:txBody>
      </p:sp>
      <p:sp>
        <p:nvSpPr>
          <p:cNvPr id="4" name="Slide Number Placeholder 3"/>
          <p:cNvSpPr>
            <a:spLocks noGrp="1"/>
          </p:cNvSpPr>
          <p:nvPr>
            <p:ph type="sldNum" sz="quarter" idx="12"/>
          </p:nvPr>
        </p:nvSpPr>
        <p:spPr/>
        <p:txBody>
          <a:bodyPr/>
          <a:lstStyle/>
          <a:p>
            <a:fld id="{626D8321-EBF8-482F-A8B3-87EF43BF10E9}"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1A3C2D9-9D28-4AB4-8F8D-FD6C09B794BD}" type="datetime1">
              <a:rPr lang="en-US" smtClean="0"/>
              <a:t>12/3/2010</a:t>
            </a:fld>
            <a:endParaRPr lang="en-US" dirty="0"/>
          </a:p>
        </p:txBody>
      </p:sp>
      <p:sp>
        <p:nvSpPr>
          <p:cNvPr id="6" name="Footer Placeholder 5"/>
          <p:cNvSpPr>
            <a:spLocks noGrp="1"/>
          </p:cNvSpPr>
          <p:nvPr>
            <p:ph type="ftr" sz="quarter" idx="11"/>
          </p:nvPr>
        </p:nvSpPr>
        <p:spPr/>
        <p:txBody>
          <a:bodyPr/>
          <a:lstStyle/>
          <a:p>
            <a:r>
              <a:rPr lang="en-US" smtClean="0"/>
              <a:t>1 of 15</a:t>
            </a:r>
            <a:endParaRPr lang="en-US" dirty="0"/>
          </a:p>
        </p:txBody>
      </p:sp>
      <p:sp>
        <p:nvSpPr>
          <p:cNvPr id="7" name="Slide Number Placeholder 6"/>
          <p:cNvSpPr>
            <a:spLocks noGrp="1"/>
          </p:cNvSpPr>
          <p:nvPr>
            <p:ph type="sldNum" sz="quarter" idx="12"/>
          </p:nvPr>
        </p:nvSpPr>
        <p:spPr/>
        <p:txBody>
          <a:bodyPr/>
          <a:lstStyle/>
          <a:p>
            <a:fld id="{626D8321-EBF8-482F-A8B3-87EF43BF10E9}"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D47ED0F-4B7D-4E23-98E0-8AB4AD522514}" type="datetime1">
              <a:rPr lang="en-US" smtClean="0"/>
              <a:t>12/3/2010</a:t>
            </a:fld>
            <a:endParaRPr lang="en-US" dirty="0"/>
          </a:p>
        </p:txBody>
      </p:sp>
      <p:sp>
        <p:nvSpPr>
          <p:cNvPr id="6" name="Footer Placeholder 5"/>
          <p:cNvSpPr>
            <a:spLocks noGrp="1"/>
          </p:cNvSpPr>
          <p:nvPr>
            <p:ph type="ftr" sz="quarter" idx="11"/>
          </p:nvPr>
        </p:nvSpPr>
        <p:spPr/>
        <p:txBody>
          <a:bodyPr/>
          <a:lstStyle/>
          <a:p>
            <a:r>
              <a:rPr lang="en-US" smtClean="0"/>
              <a:t>1 of 15</a:t>
            </a:r>
            <a:endParaRPr lang="en-US" dirty="0"/>
          </a:p>
        </p:txBody>
      </p:sp>
      <p:sp>
        <p:nvSpPr>
          <p:cNvPr id="7" name="Slide Number Placeholder 6"/>
          <p:cNvSpPr>
            <a:spLocks noGrp="1"/>
          </p:cNvSpPr>
          <p:nvPr>
            <p:ph type="sldNum" sz="quarter" idx="12"/>
          </p:nvPr>
        </p:nvSpPr>
        <p:spPr/>
        <p:txBody>
          <a:bodyPr/>
          <a:lstStyle/>
          <a:p>
            <a:fld id="{626D8321-EBF8-482F-A8B3-87EF43BF10E9}" type="slidenum">
              <a:rPr lang="en-US" smtClean="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983A9DA-9DFF-4774-B1CC-F8221D9359A7}" type="datetime1">
              <a:rPr lang="en-US" smtClean="0"/>
              <a:t>12/3/2010</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smtClean="0"/>
              <a:t>1 of 15</a:t>
            </a:r>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26D8321-EBF8-482F-A8B3-87EF43BF10E9}"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image" Target="../media/image7.jpeg"/><Relationship Id="rId1" Type="http://schemas.openxmlformats.org/officeDocument/2006/relationships/slideLayout" Target="../slideLayouts/slideLayout2.xml"/><Relationship Id="rId4" Type="http://schemas.openxmlformats.org/officeDocument/2006/relationships/slide" Target="slide2.xml"/></Relationships>
</file>

<file path=ppt/slides/_rels/slide11.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slide" Target="slide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slide" Target="slide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slide" Target="slide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slide" Target="slide1.xml"/><Relationship Id="rId1" Type="http://schemas.openxmlformats.org/officeDocument/2006/relationships/slideLayout" Target="../slideLayouts/slideLayout2.xml"/><Relationship Id="rId4" Type="http://schemas.openxmlformats.org/officeDocument/2006/relationships/slide" Target="slide12.xml"/></Relationships>
</file>

<file path=ppt/slides/_rels/slide15.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slide" Target="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8" Type="http://schemas.openxmlformats.org/officeDocument/2006/relationships/slide" Target="slide1.xml"/><Relationship Id="rId3" Type="http://schemas.openxmlformats.org/officeDocument/2006/relationships/slide" Target="slide11.xml"/><Relationship Id="rId7" Type="http://schemas.openxmlformats.org/officeDocument/2006/relationships/slide" Target="slide15.xml"/><Relationship Id="rId2" Type="http://schemas.openxmlformats.org/officeDocument/2006/relationships/slide" Target="slide3.xml"/><Relationship Id="rId1" Type="http://schemas.openxmlformats.org/officeDocument/2006/relationships/slideLayout" Target="../slideLayouts/slideLayout1.xml"/><Relationship Id="rId6" Type="http://schemas.openxmlformats.org/officeDocument/2006/relationships/slide" Target="slide14.xml"/><Relationship Id="rId5" Type="http://schemas.openxmlformats.org/officeDocument/2006/relationships/slide" Target="slide13.xml"/><Relationship Id="rId4" Type="http://schemas.openxmlformats.org/officeDocument/2006/relationships/slide" Target="slide12.xml"/><Relationship Id="rId9" Type="http://schemas.openxmlformats.org/officeDocument/2006/relationships/slide" Target="slide2.xml"/></Relationships>
</file>

<file path=ppt/slides/_rels/slide3.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slide" Target="slide2.xml"/></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2.xml"/><Relationship Id="rId5" Type="http://schemas.openxmlformats.org/officeDocument/2006/relationships/slide" Target="slide2.xml"/><Relationship Id="rId4" Type="http://schemas.openxmlformats.org/officeDocument/2006/relationships/slide" Target="slide1.xml"/></Relationships>
</file>

<file path=ppt/slides/_rels/slide5.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image" Target="../media/image3.jpeg"/><Relationship Id="rId1" Type="http://schemas.openxmlformats.org/officeDocument/2006/relationships/slideLayout" Target="../slideLayouts/slideLayout2.xml"/><Relationship Id="rId4" Type="http://schemas.openxmlformats.org/officeDocument/2006/relationships/slide" Target="slide2.xml"/></Relationships>
</file>

<file path=ppt/slides/_rels/slide6.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image" Target="../media/image4.jpeg"/><Relationship Id="rId1" Type="http://schemas.openxmlformats.org/officeDocument/2006/relationships/slideLayout" Target="../slideLayouts/slideLayout2.xml"/><Relationship Id="rId4" Type="http://schemas.openxmlformats.org/officeDocument/2006/relationships/slide" Target="slide2.xml"/></Relationships>
</file>

<file path=ppt/slides/_rels/slide7.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image" Target="../media/image5.jpeg"/><Relationship Id="rId1" Type="http://schemas.openxmlformats.org/officeDocument/2006/relationships/slideLayout" Target="../slideLayouts/slideLayout2.xml"/><Relationship Id="rId4" Type="http://schemas.openxmlformats.org/officeDocument/2006/relationships/slide" Target="slide2.xml"/></Relationships>
</file>

<file path=ppt/slides/_rels/slide8.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image" Target="../media/image6.jpeg"/><Relationship Id="rId1" Type="http://schemas.openxmlformats.org/officeDocument/2006/relationships/slideLayout" Target="../slideLayouts/slideLayout2.xml"/><Relationship Id="rId4" Type="http://schemas.openxmlformats.org/officeDocument/2006/relationships/slide" Target="slide2.xml"/></Relationships>
</file>

<file path=ppt/slides/_rels/slide9.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image" Target="../media/image6.jpeg"/><Relationship Id="rId1" Type="http://schemas.openxmlformats.org/officeDocument/2006/relationships/slideLayout" Target="../slideLayouts/slideLayout2.xml"/><Relationship Id="rId4" Type="http://schemas.openxmlformats.org/officeDocument/2006/relationships/slide" Target="slide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752600"/>
            <a:ext cx="7772400" cy="1600200"/>
          </a:xfrm>
        </p:spPr>
        <p:txBody>
          <a:bodyPr/>
          <a:lstStyle/>
          <a:p>
            <a:r>
              <a:rPr lang="en-US" b="1" dirty="0" smtClean="0">
                <a:ln w="900" cmpd="sng">
                  <a:solidFill>
                    <a:schemeClr val="accent1">
                      <a:satMod val="190000"/>
                      <a:alpha val="55000"/>
                    </a:schemeClr>
                  </a:solidFill>
                  <a:prstDash val="solid"/>
                </a:ln>
                <a:effectLst>
                  <a:innerShdw blurRad="101600" dist="76200" dir="5400000">
                    <a:schemeClr val="accent1">
                      <a:satMod val="190000"/>
                      <a:tint val="100000"/>
                      <a:alpha val="74000"/>
                    </a:schemeClr>
                  </a:innerShdw>
                </a:effectLst>
              </a:rPr>
              <a:t>Electronic </a:t>
            </a:r>
            <a:r>
              <a:rPr lang="en-US" b="1" dirty="0" smtClean="0">
                <a:ln w="900" cmpd="sng">
                  <a:solidFill>
                    <a:schemeClr val="accent1">
                      <a:satMod val="190000"/>
                      <a:alpha val="55000"/>
                    </a:schemeClr>
                  </a:solidFill>
                  <a:prstDash val="solid"/>
                </a:ln>
                <a:effectLst>
                  <a:innerShdw blurRad="101600" dist="76200" dir="5400000">
                    <a:schemeClr val="accent1">
                      <a:satMod val="190000"/>
                      <a:tint val="100000"/>
                      <a:alpha val="74000"/>
                    </a:schemeClr>
                  </a:innerShdw>
                </a:effectLst>
              </a:rPr>
              <a:t>Vital Events Registration System (EVERS)</a:t>
            </a:r>
            <a:endParaRPr lang="en-US" b="1" dirty="0">
              <a:ln w="900" cmpd="sng">
                <a:solidFill>
                  <a:schemeClr val="accent1">
                    <a:satMod val="190000"/>
                    <a:alpha val="55000"/>
                  </a:schemeClr>
                </a:solidFill>
                <a:prstDash val="solid"/>
              </a:ln>
              <a:effectLst>
                <a:innerShdw blurRad="101600" dist="76200" dir="5400000">
                  <a:schemeClr val="accent1">
                    <a:satMod val="190000"/>
                    <a:tint val="100000"/>
                    <a:alpha val="74000"/>
                  </a:schemeClr>
                </a:innerShdw>
              </a:effectLst>
            </a:endParaRPr>
          </a:p>
        </p:txBody>
      </p:sp>
      <p:sp>
        <p:nvSpPr>
          <p:cNvPr id="3" name="Subtitle 2"/>
          <p:cNvSpPr>
            <a:spLocks noGrp="1"/>
          </p:cNvSpPr>
          <p:nvPr>
            <p:ph type="subTitle" idx="1"/>
          </p:nvPr>
        </p:nvSpPr>
        <p:spPr>
          <a:xfrm>
            <a:off x="990600" y="3505199"/>
            <a:ext cx="7391400" cy="838200"/>
          </a:xfrm>
        </p:spPr>
        <p:txBody>
          <a:bodyPr>
            <a:normAutofit/>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r>
              <a:rPr lang="en-US" sz="2000" b="1" cap="all" dirty="0" smtClean="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rPr>
              <a:t>Social Security Verification Instructions</a:t>
            </a:r>
            <a:endParaRPr lang="en-US" sz="2000" b="1" cap="all" dirty="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endParaRPr>
          </a:p>
        </p:txBody>
      </p:sp>
      <p:sp>
        <p:nvSpPr>
          <p:cNvPr id="20" name="Action Button: Custom 19">
            <a:hlinkClick r:id="" action="ppaction://hlinkshowjump?jump=nextslide" highlightClick="1"/>
          </p:cNvPr>
          <p:cNvSpPr/>
          <p:nvPr/>
        </p:nvSpPr>
        <p:spPr>
          <a:xfrm>
            <a:off x="4572000" y="6477000"/>
            <a:ext cx="1371600" cy="228600"/>
          </a:xfrm>
          <a:prstGeom prst="actionButtonBlank">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u="sng" cap="small" dirty="0" smtClean="0">
                <a:solidFill>
                  <a:schemeClr val="tx1"/>
                </a:solidFill>
                <a:hlinkClick r:id="" action="ppaction://hlinkshowjump?jump=nextslide"/>
              </a:rPr>
              <a:t>Next</a:t>
            </a:r>
            <a:endParaRPr lang="en-US" sz="1400" u="sng" cap="small" dirty="0">
              <a:solidFill>
                <a:schemeClr val="tx1"/>
              </a:solidFill>
            </a:endParaRPr>
          </a:p>
        </p:txBody>
      </p:sp>
      <p:sp>
        <p:nvSpPr>
          <p:cNvPr id="21" name="Action Button: Custom 20">
            <a:hlinkClick r:id="" action="ppaction://hlinkshowjump?jump=firstslide" highlightClick="1"/>
          </p:cNvPr>
          <p:cNvSpPr/>
          <p:nvPr/>
        </p:nvSpPr>
        <p:spPr>
          <a:xfrm>
            <a:off x="6477000" y="6477000"/>
            <a:ext cx="2362200" cy="228600"/>
          </a:xfrm>
          <a:prstGeom prst="actionButtonBlank">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u="sng" cap="small" dirty="0" smtClean="0">
                <a:solidFill>
                  <a:schemeClr val="tx1"/>
                </a:solidFill>
                <a:hlinkClick r:id="rId3" action="ppaction://hlinksldjump"/>
              </a:rPr>
              <a:t>Table of Contents</a:t>
            </a:r>
            <a:endParaRPr lang="en-US" sz="1400" u="sng" cap="small" dirty="0">
              <a:solidFill>
                <a:schemeClr val="tx1"/>
              </a:solidFill>
            </a:endParaRPr>
          </a:p>
        </p:txBody>
      </p:sp>
      <p:sp>
        <p:nvSpPr>
          <p:cNvPr id="24" name="Footer Placeholder 23"/>
          <p:cNvSpPr>
            <a:spLocks noGrp="1"/>
          </p:cNvSpPr>
          <p:nvPr>
            <p:ph type="ftr" sz="quarter" idx="11"/>
          </p:nvPr>
        </p:nvSpPr>
        <p:spPr/>
        <p:txBody>
          <a:bodyPr/>
          <a:lstStyle/>
          <a:p>
            <a:r>
              <a:rPr lang="en-US" smtClean="0"/>
              <a:t>1 of 15</a:t>
            </a:r>
            <a:endParaRPr lang="en-US" dirty="0"/>
          </a:p>
        </p:txBody>
      </p:sp>
      <p:sp>
        <p:nvSpPr>
          <p:cNvPr id="27" name="Title 19"/>
          <p:cNvSpPr txBox="1">
            <a:spLocks/>
          </p:cNvSpPr>
          <p:nvPr/>
        </p:nvSpPr>
        <p:spPr>
          <a:xfrm>
            <a:off x="667328" y="6449292"/>
            <a:ext cx="838200" cy="304800"/>
          </a:xfrm>
          <a:prstGeom prst="rect">
            <a:avLst/>
          </a:prstGeom>
        </p:spPr>
        <p:txBody>
          <a:bodyPr vert="horz" lIns="91440" tIns="45720" rIns="91440" bIns="45720" rtlCol="0" anchor="ctr">
            <a:normAutofit fontScale="32500" lnSpcReduction="2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4400" b="0" i="0" u="sng" strike="noStrike" kern="1200" cap="none" spc="0" normalizeH="0" baseline="0" noProof="0" dirty="0" smtClean="0">
                <a:ln>
                  <a:noFill/>
                </a:ln>
                <a:solidFill>
                  <a:srgbClr val="7030A0"/>
                </a:solidFill>
                <a:effectLst/>
                <a:uLnTx/>
                <a:uFillTx/>
                <a:latin typeface="+mj-lt"/>
                <a:ea typeface="+mj-ea"/>
                <a:cs typeface="+mj-cs"/>
              </a:rPr>
              <a:t>Home</a:t>
            </a:r>
            <a:endParaRPr kumimoji="0" lang="en-US" sz="4400" b="0" i="0" u="sng" strike="noStrike" kern="1200" cap="none" spc="0" normalizeH="0" baseline="0" noProof="0" dirty="0">
              <a:ln>
                <a:noFill/>
              </a:ln>
              <a:solidFill>
                <a:srgbClr val="7030A0"/>
              </a:solidFill>
              <a:effectLst/>
              <a:uLnTx/>
              <a:uFillTx/>
              <a:latin typeface="+mj-lt"/>
              <a:ea typeface="+mj-ea"/>
              <a:cs typeface="+mj-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xit"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914400"/>
            <a:ext cx="8382000" cy="533400"/>
          </a:xfrm>
        </p:spPr>
        <p:txBody>
          <a:bodyPr>
            <a:normAutofit fontScale="90000"/>
          </a:bodyPr>
          <a:lstStyle/>
          <a:p>
            <a:pPr algn="l"/>
            <a:r>
              <a:rPr lang="en-US" sz="2700" b="1" dirty="0" smtClean="0"/>
              <a:t>Social Security Number Verification Instructions (continued):</a:t>
            </a:r>
            <a:r>
              <a:rPr lang="en-US" dirty="0" smtClean="0"/>
              <a:t/>
            </a:r>
            <a:br>
              <a:rPr lang="en-US" dirty="0" smtClean="0"/>
            </a:br>
            <a:endParaRPr lang="en-US" dirty="0"/>
          </a:p>
        </p:txBody>
      </p:sp>
      <p:sp>
        <p:nvSpPr>
          <p:cNvPr id="3" name="Content Placeholder 2"/>
          <p:cNvSpPr>
            <a:spLocks noGrp="1"/>
          </p:cNvSpPr>
          <p:nvPr>
            <p:ph idx="1"/>
          </p:nvPr>
        </p:nvSpPr>
        <p:spPr>
          <a:xfrm>
            <a:off x="304800" y="1447800"/>
            <a:ext cx="2286000" cy="4572000"/>
          </a:xfrm>
        </p:spPr>
        <p:txBody>
          <a:bodyPr>
            <a:normAutofit fontScale="92500" lnSpcReduction="20000"/>
          </a:bodyPr>
          <a:lstStyle/>
          <a:p>
            <a:r>
              <a:rPr lang="en-US" sz="1400" dirty="0" smtClean="0"/>
              <a:t>To close the Social Security Number Verification Page, click on the “</a:t>
            </a:r>
            <a:r>
              <a:rPr lang="en-US" sz="1300" dirty="0" smtClean="0"/>
              <a:t>Close</a:t>
            </a:r>
            <a:r>
              <a:rPr lang="en-US" sz="1400" dirty="0" smtClean="0"/>
              <a:t> Screen”.</a:t>
            </a:r>
          </a:p>
          <a:p>
            <a:endParaRPr lang="en-US" sz="1400" dirty="0" smtClean="0"/>
          </a:p>
          <a:p>
            <a:r>
              <a:rPr lang="en-US" sz="1400" dirty="0" smtClean="0"/>
              <a:t>If the record is pending a response from the Social Security Administration, you can close the Verification Page and still continue to work on the record.  However, you will not be able to change the First Name, Middle Name, Last Name, Sex , Date of Birth and SSN while the record is pending even on the Deceased tab page.  The rest of the record can be inserted and saved.  </a:t>
            </a:r>
          </a:p>
          <a:p>
            <a:endParaRPr lang="en-US" sz="1400" dirty="0" smtClean="0"/>
          </a:p>
          <a:p>
            <a:r>
              <a:rPr lang="en-US" sz="1400" dirty="0" smtClean="0"/>
              <a:t>You can return to the Social Security Verification page to check the status later. </a:t>
            </a:r>
          </a:p>
          <a:p>
            <a:endParaRPr lang="en-US" sz="1400" dirty="0" smtClean="0"/>
          </a:p>
          <a:p>
            <a:endParaRPr lang="en-US" sz="1400" dirty="0" smtClean="0"/>
          </a:p>
          <a:p>
            <a:endParaRPr lang="en-US" sz="1400" dirty="0"/>
          </a:p>
        </p:txBody>
      </p:sp>
      <p:pic>
        <p:nvPicPr>
          <p:cNvPr id="4" name="Picture 3" descr="SSN1.JPG"/>
          <p:cNvPicPr>
            <a:picLocks noChangeAspect="1"/>
          </p:cNvPicPr>
          <p:nvPr/>
        </p:nvPicPr>
        <p:blipFill>
          <a:blip r:embed="rId2"/>
          <a:stretch>
            <a:fillRect/>
          </a:stretch>
        </p:blipFill>
        <p:spPr>
          <a:xfrm>
            <a:off x="2590800" y="1371599"/>
            <a:ext cx="6397883" cy="4033275"/>
          </a:xfrm>
          <a:prstGeom prst="rect">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path path="rect">
              <a:fillToRect l="100000" t="100000"/>
            </a:path>
            <a:tileRect r="-100000" b="-100000"/>
          </a:gradFill>
        </p:spPr>
      </p:pic>
      <p:sp>
        <p:nvSpPr>
          <p:cNvPr id="11" name="Action Button: Custom 10">
            <a:hlinkClick r:id="" action="ppaction://hlinkshowjump?jump=firstslide" highlightClick="1"/>
          </p:cNvPr>
          <p:cNvSpPr/>
          <p:nvPr/>
        </p:nvSpPr>
        <p:spPr>
          <a:xfrm>
            <a:off x="381000" y="6477000"/>
            <a:ext cx="1371600" cy="228600"/>
          </a:xfrm>
          <a:prstGeom prst="actionButtonBlank">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u="sng" cap="small" dirty="0" smtClean="0">
                <a:solidFill>
                  <a:schemeClr val="tx1"/>
                </a:solidFill>
                <a:hlinkClick r:id="rId3" action="ppaction://hlinksldjump"/>
              </a:rPr>
              <a:t>Home</a:t>
            </a:r>
            <a:endParaRPr lang="en-US" sz="1400" u="sng" cap="small" dirty="0">
              <a:solidFill>
                <a:schemeClr val="tx1"/>
              </a:solidFill>
            </a:endParaRPr>
          </a:p>
        </p:txBody>
      </p:sp>
      <p:sp>
        <p:nvSpPr>
          <p:cNvPr id="13" name="Action Button: Custom 12">
            <a:hlinkClick r:id="" action="ppaction://hlinkshowjump?jump=previousslide" highlightClick="1"/>
          </p:cNvPr>
          <p:cNvSpPr/>
          <p:nvPr/>
        </p:nvSpPr>
        <p:spPr>
          <a:xfrm>
            <a:off x="2819400" y="6477000"/>
            <a:ext cx="1371600" cy="228600"/>
          </a:xfrm>
          <a:prstGeom prst="actionButtonBlank">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u="sng" cap="small" dirty="0" smtClean="0">
                <a:solidFill>
                  <a:schemeClr val="tx1"/>
                </a:solidFill>
                <a:hlinkClick r:id="" action="ppaction://hlinkshowjump?jump=previousslide"/>
              </a:rPr>
              <a:t>Previous</a:t>
            </a:r>
            <a:endParaRPr lang="en-US" sz="1400" u="sng" cap="small" dirty="0">
              <a:solidFill>
                <a:schemeClr val="tx1"/>
              </a:solidFill>
            </a:endParaRPr>
          </a:p>
        </p:txBody>
      </p:sp>
      <p:sp>
        <p:nvSpPr>
          <p:cNvPr id="14" name="Action Button: Custom 13">
            <a:hlinkClick r:id="" action="ppaction://hlinkshowjump?jump=nextslide" highlightClick="1"/>
          </p:cNvPr>
          <p:cNvSpPr/>
          <p:nvPr/>
        </p:nvSpPr>
        <p:spPr>
          <a:xfrm>
            <a:off x="4572000" y="6477000"/>
            <a:ext cx="1371600" cy="228600"/>
          </a:xfrm>
          <a:prstGeom prst="actionButtonBlank">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u="sng" cap="small" dirty="0" smtClean="0">
                <a:solidFill>
                  <a:schemeClr val="tx1"/>
                </a:solidFill>
                <a:hlinkClick r:id="" action="ppaction://hlinkshowjump?jump=nextslide"/>
              </a:rPr>
              <a:t>Next</a:t>
            </a:r>
            <a:endParaRPr lang="en-US" sz="1400" u="sng" cap="small" dirty="0">
              <a:solidFill>
                <a:schemeClr val="tx1"/>
              </a:solidFill>
            </a:endParaRPr>
          </a:p>
        </p:txBody>
      </p:sp>
      <p:sp>
        <p:nvSpPr>
          <p:cNvPr id="15" name="Action Button: Custom 14">
            <a:hlinkClick r:id="" action="ppaction://hlinkshowjump?jump=firstslide" highlightClick="1"/>
          </p:cNvPr>
          <p:cNvSpPr/>
          <p:nvPr/>
        </p:nvSpPr>
        <p:spPr>
          <a:xfrm>
            <a:off x="6477000" y="6477000"/>
            <a:ext cx="2362200" cy="228600"/>
          </a:xfrm>
          <a:prstGeom prst="actionButtonBlank">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u="sng" cap="small" dirty="0" smtClean="0">
                <a:solidFill>
                  <a:schemeClr val="tx1"/>
                </a:solidFill>
                <a:hlinkClick r:id="rId4" action="ppaction://hlinksldjump"/>
              </a:rPr>
              <a:t>Table of Contents</a:t>
            </a:r>
            <a:endParaRPr lang="en-US" sz="1400" u="sng" cap="small" dirty="0">
              <a:solidFill>
                <a:schemeClr val="tx1"/>
              </a:solidFill>
            </a:endParaRPr>
          </a:p>
        </p:txBody>
      </p:sp>
      <p:sp>
        <p:nvSpPr>
          <p:cNvPr id="12" name="Footer Placeholder 11"/>
          <p:cNvSpPr>
            <a:spLocks noGrp="1"/>
          </p:cNvSpPr>
          <p:nvPr>
            <p:ph type="ftr" sz="quarter" idx="11"/>
          </p:nvPr>
        </p:nvSpPr>
        <p:spPr/>
        <p:txBody>
          <a:bodyPr/>
          <a:lstStyle/>
          <a:p>
            <a:r>
              <a:rPr lang="en-US" smtClean="0"/>
              <a:t>10 of 15</a:t>
            </a:r>
            <a:endParaRPr 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SSN Verification Rules</a:t>
            </a:r>
            <a:endParaRPr lang="en-US" dirty="0"/>
          </a:p>
        </p:txBody>
      </p:sp>
      <p:sp>
        <p:nvSpPr>
          <p:cNvPr id="3" name="Content Placeholder 2"/>
          <p:cNvSpPr>
            <a:spLocks noGrp="1"/>
          </p:cNvSpPr>
          <p:nvPr>
            <p:ph idx="1"/>
          </p:nvPr>
        </p:nvSpPr>
        <p:spPr>
          <a:xfrm>
            <a:off x="457200" y="1600201"/>
            <a:ext cx="8229600" cy="4191000"/>
          </a:xfrm>
        </p:spPr>
        <p:txBody>
          <a:bodyPr>
            <a:normAutofit/>
          </a:bodyPr>
          <a:lstStyle/>
          <a:p>
            <a:endParaRPr lang="en-US" sz="2000" dirty="0" smtClean="0"/>
          </a:p>
          <a:p>
            <a:pPr marL="342900" lvl="1" indent="-342900">
              <a:buFont typeface="Arial" pitchFamily="34" charset="0"/>
              <a:buChar char="•"/>
            </a:pPr>
            <a:r>
              <a:rPr lang="en-US" sz="2000" dirty="0" smtClean="0"/>
              <a:t>There are five Required Fields: First Name, Last Name, Sex, Date of Birth, SSN</a:t>
            </a:r>
          </a:p>
          <a:p>
            <a:r>
              <a:rPr lang="en-US" sz="2000" dirty="0" smtClean="0"/>
              <a:t>You have up to five attempts to verify a record through SSA.</a:t>
            </a:r>
          </a:p>
          <a:p>
            <a:r>
              <a:rPr lang="en-US" sz="2000" dirty="0" smtClean="0"/>
              <a:t>If a record does not verify, you CAN SIGN AND SUBMIT the record through the Electronic Death Reporting System.</a:t>
            </a:r>
          </a:p>
          <a:p>
            <a:r>
              <a:rPr lang="en-US" sz="2000" dirty="0" smtClean="0"/>
              <a:t>If the Social Security Number verifies, the SSN field will be locked.  The remaining five fields can be modified until the record is signed.</a:t>
            </a:r>
          </a:p>
          <a:p>
            <a:r>
              <a:rPr lang="en-US" sz="2000" dirty="0" smtClean="0"/>
              <a:t>If one or more of the six fields are modified (this includes the optional middle name), the record must be re-verified prior to signing the record.</a:t>
            </a:r>
          </a:p>
          <a:p>
            <a:r>
              <a:rPr lang="en-US" sz="2000" dirty="0" smtClean="0"/>
              <a:t>Duplicate entries cannot be re-verified.  </a:t>
            </a:r>
          </a:p>
        </p:txBody>
      </p:sp>
      <p:sp>
        <p:nvSpPr>
          <p:cNvPr id="10" name="Action Button: Custom 9">
            <a:hlinkClick r:id="" action="ppaction://hlinkshowjump?jump=firstslide" highlightClick="1"/>
          </p:cNvPr>
          <p:cNvSpPr/>
          <p:nvPr/>
        </p:nvSpPr>
        <p:spPr>
          <a:xfrm>
            <a:off x="381000" y="6477000"/>
            <a:ext cx="1371600" cy="228600"/>
          </a:xfrm>
          <a:prstGeom prst="actionButtonBlank">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u="sng" cap="small" dirty="0" smtClean="0">
                <a:solidFill>
                  <a:schemeClr val="tx1"/>
                </a:solidFill>
                <a:hlinkClick r:id="rId2" action="ppaction://hlinksldjump"/>
              </a:rPr>
              <a:t>Home</a:t>
            </a:r>
            <a:endParaRPr lang="en-US" sz="1400" u="sng" cap="small" dirty="0">
              <a:solidFill>
                <a:schemeClr val="tx1"/>
              </a:solidFill>
            </a:endParaRPr>
          </a:p>
        </p:txBody>
      </p:sp>
      <p:sp>
        <p:nvSpPr>
          <p:cNvPr id="12" name="Action Button: Custom 11">
            <a:hlinkClick r:id="" action="ppaction://hlinkshowjump?jump=previousslide" highlightClick="1"/>
          </p:cNvPr>
          <p:cNvSpPr/>
          <p:nvPr/>
        </p:nvSpPr>
        <p:spPr>
          <a:xfrm>
            <a:off x="2819400" y="6477000"/>
            <a:ext cx="1371600" cy="228600"/>
          </a:xfrm>
          <a:prstGeom prst="actionButtonBlank">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u="sng" cap="small" dirty="0" smtClean="0">
                <a:solidFill>
                  <a:schemeClr val="tx1"/>
                </a:solidFill>
                <a:hlinkClick r:id="" action="ppaction://hlinkshowjump?jump=previousslide"/>
              </a:rPr>
              <a:t>Previous</a:t>
            </a:r>
            <a:endParaRPr lang="en-US" sz="1400" u="sng" cap="small" dirty="0">
              <a:solidFill>
                <a:schemeClr val="tx1"/>
              </a:solidFill>
            </a:endParaRPr>
          </a:p>
        </p:txBody>
      </p:sp>
      <p:sp>
        <p:nvSpPr>
          <p:cNvPr id="13" name="Action Button: Custom 12">
            <a:hlinkClick r:id="" action="ppaction://hlinkshowjump?jump=nextslide" highlightClick="1"/>
          </p:cNvPr>
          <p:cNvSpPr/>
          <p:nvPr/>
        </p:nvSpPr>
        <p:spPr>
          <a:xfrm>
            <a:off x="4572000" y="6477000"/>
            <a:ext cx="1371600" cy="228600"/>
          </a:xfrm>
          <a:prstGeom prst="actionButtonBlank">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u="sng" cap="small" dirty="0" smtClean="0">
                <a:solidFill>
                  <a:schemeClr val="tx1"/>
                </a:solidFill>
                <a:hlinkClick r:id="" action="ppaction://hlinkshowjump?jump=nextslide"/>
              </a:rPr>
              <a:t>Next</a:t>
            </a:r>
            <a:endParaRPr lang="en-US" sz="1400" u="sng" cap="small" dirty="0">
              <a:solidFill>
                <a:schemeClr val="tx1"/>
              </a:solidFill>
            </a:endParaRPr>
          </a:p>
        </p:txBody>
      </p:sp>
      <p:sp>
        <p:nvSpPr>
          <p:cNvPr id="14" name="Action Button: Custom 13">
            <a:hlinkClick r:id="" action="ppaction://hlinkshowjump?jump=firstslide" highlightClick="1"/>
          </p:cNvPr>
          <p:cNvSpPr/>
          <p:nvPr/>
        </p:nvSpPr>
        <p:spPr>
          <a:xfrm>
            <a:off x="6477000" y="6477000"/>
            <a:ext cx="2362200" cy="228600"/>
          </a:xfrm>
          <a:prstGeom prst="actionButtonBlank">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u="sng" cap="small" dirty="0" smtClean="0">
                <a:solidFill>
                  <a:schemeClr val="tx1"/>
                </a:solidFill>
                <a:hlinkClick r:id="rId3" action="ppaction://hlinksldjump"/>
              </a:rPr>
              <a:t>Table of Contents</a:t>
            </a:r>
            <a:endParaRPr lang="en-US" sz="1400" u="sng" cap="small" dirty="0">
              <a:solidFill>
                <a:schemeClr val="tx1"/>
              </a:solidFill>
            </a:endParaRPr>
          </a:p>
        </p:txBody>
      </p:sp>
      <p:sp>
        <p:nvSpPr>
          <p:cNvPr id="17" name="Footer Placeholder 16"/>
          <p:cNvSpPr>
            <a:spLocks noGrp="1"/>
          </p:cNvSpPr>
          <p:nvPr>
            <p:ph type="ftr" sz="quarter" idx="11"/>
          </p:nvPr>
        </p:nvSpPr>
        <p:spPr/>
        <p:txBody>
          <a:bodyPr/>
          <a:lstStyle/>
          <a:p>
            <a:r>
              <a:rPr lang="en-US" smtClean="0"/>
              <a:t>11 of 15</a:t>
            </a:r>
            <a:endParaRPr 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SSN Verification Hours of Operation</a:t>
            </a:r>
            <a:endParaRPr lang="en-US" dirty="0"/>
          </a:p>
        </p:txBody>
      </p:sp>
      <p:sp>
        <p:nvSpPr>
          <p:cNvPr id="3" name="Content Placeholder 2"/>
          <p:cNvSpPr>
            <a:spLocks noGrp="1"/>
          </p:cNvSpPr>
          <p:nvPr>
            <p:ph idx="1"/>
          </p:nvPr>
        </p:nvSpPr>
        <p:spPr>
          <a:xfrm>
            <a:off x="457200" y="1600201"/>
            <a:ext cx="8229600" cy="4191000"/>
          </a:xfrm>
        </p:spPr>
        <p:txBody>
          <a:bodyPr>
            <a:normAutofit/>
          </a:bodyPr>
          <a:lstStyle/>
          <a:p>
            <a:r>
              <a:rPr lang="en-US" sz="2000" dirty="0" smtClean="0"/>
              <a:t>Monday – Friday :   4:00 a.m. – 12:00  Midnight</a:t>
            </a:r>
          </a:p>
          <a:p>
            <a:r>
              <a:rPr lang="en-US" sz="2000" dirty="0" smtClean="0"/>
              <a:t>Saturday:	         4:00 a.m. – 10:00 p.m.</a:t>
            </a:r>
          </a:p>
          <a:p>
            <a:r>
              <a:rPr lang="en-US" sz="2000" dirty="0" smtClean="0"/>
              <a:t>Sunday</a:t>
            </a:r>
            <a:r>
              <a:rPr lang="en-US" sz="2000" dirty="0" smtClean="0"/>
              <a:t>:	         </a:t>
            </a:r>
            <a:r>
              <a:rPr lang="en-US" sz="2000" dirty="0" smtClean="0"/>
              <a:t>7:00 </a:t>
            </a:r>
            <a:r>
              <a:rPr lang="en-US" sz="2000" dirty="0" smtClean="0"/>
              <a:t>a.m. – </a:t>
            </a:r>
            <a:r>
              <a:rPr lang="en-US" sz="2000" dirty="0" smtClean="0"/>
              <a:t>10:30 </a:t>
            </a:r>
            <a:r>
              <a:rPr lang="en-US" sz="2000" dirty="0" smtClean="0"/>
              <a:t>p.m</a:t>
            </a:r>
            <a:r>
              <a:rPr lang="en-US" sz="2000" dirty="0" smtClean="0"/>
              <a:t>.</a:t>
            </a:r>
          </a:p>
          <a:p>
            <a:r>
              <a:rPr lang="en-US" sz="2000" dirty="0" smtClean="0"/>
              <a:t>Federal Holidays:    7:00 </a:t>
            </a:r>
            <a:r>
              <a:rPr lang="en-US" sz="2000" dirty="0" smtClean="0"/>
              <a:t>a.m. – </a:t>
            </a:r>
            <a:r>
              <a:rPr lang="en-US" sz="2000" dirty="0" smtClean="0"/>
              <a:t>10:30 </a:t>
            </a:r>
            <a:r>
              <a:rPr lang="en-US" sz="2000" dirty="0" smtClean="0"/>
              <a:t>p.m</a:t>
            </a:r>
            <a:r>
              <a:rPr lang="en-US" sz="2000" dirty="0" smtClean="0"/>
              <a:t>.</a:t>
            </a:r>
            <a:endParaRPr lang="en-US" sz="2000" dirty="0" smtClean="0"/>
          </a:p>
          <a:p>
            <a:endParaRPr lang="en-US" sz="2000" dirty="0" smtClean="0"/>
          </a:p>
        </p:txBody>
      </p:sp>
      <p:sp>
        <p:nvSpPr>
          <p:cNvPr id="10" name="Action Button: Custom 9">
            <a:hlinkClick r:id="" action="ppaction://hlinkshowjump?jump=firstslide" highlightClick="1"/>
          </p:cNvPr>
          <p:cNvSpPr/>
          <p:nvPr/>
        </p:nvSpPr>
        <p:spPr>
          <a:xfrm>
            <a:off x="381000" y="6477000"/>
            <a:ext cx="1371600" cy="228600"/>
          </a:xfrm>
          <a:prstGeom prst="actionButtonBlank">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u="sng" cap="small" dirty="0" smtClean="0">
                <a:solidFill>
                  <a:schemeClr val="tx1"/>
                </a:solidFill>
                <a:hlinkClick r:id="rId2" action="ppaction://hlinksldjump"/>
              </a:rPr>
              <a:t>Home</a:t>
            </a:r>
            <a:endParaRPr lang="en-US" sz="1400" u="sng" cap="small" dirty="0">
              <a:solidFill>
                <a:schemeClr val="tx1"/>
              </a:solidFill>
            </a:endParaRPr>
          </a:p>
        </p:txBody>
      </p:sp>
      <p:sp>
        <p:nvSpPr>
          <p:cNvPr id="12" name="Action Button: Custom 11">
            <a:hlinkClick r:id="" action="ppaction://hlinkshowjump?jump=previousslide" highlightClick="1"/>
          </p:cNvPr>
          <p:cNvSpPr/>
          <p:nvPr/>
        </p:nvSpPr>
        <p:spPr>
          <a:xfrm>
            <a:off x="2819400" y="6477000"/>
            <a:ext cx="1371600" cy="228600"/>
          </a:xfrm>
          <a:prstGeom prst="actionButtonBlank">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u="sng" cap="small" dirty="0" smtClean="0">
                <a:solidFill>
                  <a:schemeClr val="tx1"/>
                </a:solidFill>
                <a:hlinkClick r:id="" action="ppaction://hlinkshowjump?jump=previousslide"/>
              </a:rPr>
              <a:t>Previous</a:t>
            </a:r>
            <a:endParaRPr lang="en-US" sz="1400" u="sng" cap="small" dirty="0">
              <a:solidFill>
                <a:schemeClr val="tx1"/>
              </a:solidFill>
            </a:endParaRPr>
          </a:p>
        </p:txBody>
      </p:sp>
      <p:sp>
        <p:nvSpPr>
          <p:cNvPr id="13" name="Action Button: Custom 12">
            <a:hlinkClick r:id="" action="ppaction://hlinkshowjump?jump=nextslide" highlightClick="1"/>
          </p:cNvPr>
          <p:cNvSpPr/>
          <p:nvPr/>
        </p:nvSpPr>
        <p:spPr>
          <a:xfrm>
            <a:off x="4572000" y="6477000"/>
            <a:ext cx="1371600" cy="228600"/>
          </a:xfrm>
          <a:prstGeom prst="actionButtonBlank">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u="sng" cap="small" dirty="0" smtClean="0">
                <a:solidFill>
                  <a:schemeClr val="tx1"/>
                </a:solidFill>
                <a:hlinkClick r:id="" action="ppaction://hlinkshowjump?jump=nextslide"/>
              </a:rPr>
              <a:t>Next</a:t>
            </a:r>
            <a:endParaRPr lang="en-US" sz="1400" u="sng" cap="small" dirty="0">
              <a:solidFill>
                <a:schemeClr val="tx1"/>
              </a:solidFill>
            </a:endParaRPr>
          </a:p>
        </p:txBody>
      </p:sp>
      <p:sp>
        <p:nvSpPr>
          <p:cNvPr id="14" name="Action Button: Custom 13">
            <a:hlinkClick r:id="" action="ppaction://hlinkshowjump?jump=firstslide" highlightClick="1"/>
          </p:cNvPr>
          <p:cNvSpPr/>
          <p:nvPr/>
        </p:nvSpPr>
        <p:spPr>
          <a:xfrm>
            <a:off x="6477000" y="6477000"/>
            <a:ext cx="2362200" cy="228600"/>
          </a:xfrm>
          <a:prstGeom prst="actionButtonBlank">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u="sng" cap="small" dirty="0" smtClean="0">
                <a:solidFill>
                  <a:schemeClr val="tx1"/>
                </a:solidFill>
                <a:hlinkClick r:id="rId3" action="ppaction://hlinksldjump"/>
              </a:rPr>
              <a:t>Table of Contents</a:t>
            </a:r>
            <a:endParaRPr lang="en-US" sz="1400" u="sng" cap="small" dirty="0">
              <a:solidFill>
                <a:schemeClr val="tx1"/>
              </a:solidFill>
            </a:endParaRPr>
          </a:p>
        </p:txBody>
      </p:sp>
      <p:sp>
        <p:nvSpPr>
          <p:cNvPr id="17" name="Footer Placeholder 16"/>
          <p:cNvSpPr>
            <a:spLocks noGrp="1"/>
          </p:cNvSpPr>
          <p:nvPr>
            <p:ph type="ftr" sz="quarter" idx="11"/>
          </p:nvPr>
        </p:nvSpPr>
        <p:spPr/>
        <p:txBody>
          <a:bodyPr/>
          <a:lstStyle/>
          <a:p>
            <a:r>
              <a:rPr lang="en-US" smtClean="0"/>
              <a:t>12 of 15</a:t>
            </a:r>
            <a:endParaRPr 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334962"/>
          </a:xfrm>
        </p:spPr>
        <p:txBody>
          <a:bodyPr>
            <a:normAutofit fontScale="90000"/>
          </a:bodyPr>
          <a:lstStyle/>
          <a:p>
            <a:r>
              <a:rPr lang="en-US" dirty="0" smtClean="0"/>
              <a:t>Status Descriptions</a:t>
            </a:r>
            <a:endParaRPr lang="en-US" dirty="0"/>
          </a:p>
        </p:txBody>
      </p:sp>
      <p:graphicFrame>
        <p:nvGraphicFramePr>
          <p:cNvPr id="4" name="Content Placeholder 3"/>
          <p:cNvGraphicFramePr>
            <a:graphicFrameLocks noGrp="1"/>
          </p:cNvGraphicFramePr>
          <p:nvPr>
            <p:ph idx="1"/>
          </p:nvPr>
        </p:nvGraphicFramePr>
        <p:xfrm>
          <a:off x="685800" y="838199"/>
          <a:ext cx="7772400" cy="4662446"/>
        </p:xfrm>
        <a:graphic>
          <a:graphicData uri="http://schemas.openxmlformats.org/drawingml/2006/table">
            <a:tbl>
              <a:tblPr firstRow="1" bandRow="1">
                <a:tableStyleId>{5C22544A-7EE6-4342-B048-85BDC9FD1C3A}</a:tableStyleId>
              </a:tblPr>
              <a:tblGrid>
                <a:gridCol w="2302934"/>
                <a:gridCol w="5469466"/>
              </a:tblGrid>
              <a:tr h="454478">
                <a:tc>
                  <a:txBody>
                    <a:bodyPr/>
                    <a:lstStyle/>
                    <a:p>
                      <a:pPr algn="l" fontAlgn="b"/>
                      <a:r>
                        <a:rPr lang="en-US" sz="1400" b="1" i="0" u="none" strike="noStrike" dirty="0" smtClean="0">
                          <a:solidFill>
                            <a:srgbClr val="000000"/>
                          </a:solidFill>
                          <a:latin typeface="+mn-lt"/>
                        </a:rPr>
                        <a:t>Status</a:t>
                      </a:r>
                      <a:endParaRPr lang="en-US" sz="1400" b="1" i="0" u="none" strike="noStrike" dirty="0">
                        <a:solidFill>
                          <a:srgbClr val="000000"/>
                        </a:solidFill>
                        <a:latin typeface="+mn-lt"/>
                      </a:endParaRPr>
                    </a:p>
                  </a:txBody>
                  <a:tcPr marL="9525" marR="9525" marT="9525" marB="0" anchor="ctr"/>
                </a:tc>
                <a:tc>
                  <a:txBody>
                    <a:bodyPr/>
                    <a:lstStyle/>
                    <a:p>
                      <a:pPr algn="l" fontAlgn="ctr"/>
                      <a:r>
                        <a:rPr lang="en-US" sz="1400" b="1" i="0" u="none" strike="noStrike" dirty="0" smtClean="0">
                          <a:solidFill>
                            <a:schemeClr val="tx1"/>
                          </a:solidFill>
                          <a:latin typeface="+mn-lt"/>
                        </a:rPr>
                        <a:t>Description</a:t>
                      </a:r>
                      <a:endParaRPr lang="en-US" sz="1400" b="1" i="0" u="none" strike="noStrike" dirty="0">
                        <a:solidFill>
                          <a:schemeClr val="tx1"/>
                        </a:solidFill>
                        <a:latin typeface="+mn-lt"/>
                      </a:endParaRPr>
                    </a:p>
                  </a:txBody>
                  <a:tcPr marL="9525" marR="9525" marT="9525" marB="0" anchor="ctr"/>
                </a:tc>
              </a:tr>
              <a:tr h="665840">
                <a:tc>
                  <a:txBody>
                    <a:bodyPr/>
                    <a:lstStyle/>
                    <a:p>
                      <a:pPr algn="l" fontAlgn="b"/>
                      <a:r>
                        <a:rPr lang="en-US" sz="1100" b="0" i="0" u="none" strike="noStrike" dirty="0">
                          <a:solidFill>
                            <a:srgbClr val="000000"/>
                          </a:solidFill>
                          <a:latin typeface="+mn-lt"/>
                        </a:rPr>
                        <a:t>Name does not match SSN</a:t>
                      </a:r>
                    </a:p>
                  </a:txBody>
                  <a:tcPr marL="9525" marR="9525" marT="9525" marB="0" anchor="b"/>
                </a:tc>
                <a:tc>
                  <a:txBody>
                    <a:bodyPr/>
                    <a:lstStyle/>
                    <a:p>
                      <a:pPr algn="l" fontAlgn="ctr"/>
                      <a:r>
                        <a:rPr lang="en-US" sz="1100" b="0" kern="1200" dirty="0" smtClean="0">
                          <a:solidFill>
                            <a:schemeClr val="tx1"/>
                          </a:solidFill>
                          <a:latin typeface="+mn-lt"/>
                          <a:ea typeface="+mn-ea"/>
                          <a:cs typeface="+mn-cs"/>
                        </a:rPr>
                        <a:t>The verification request passed the authorization checks, the Name did not match, and the DOB and gender were not checked. This response message will also be returned if the SSN provided belongs to another individual. User should re-check name and SSN before resubmitting. This response will also be returned if the first name supplied was only one character long.</a:t>
                      </a:r>
                      <a:endParaRPr lang="en-US" sz="1100" b="0" i="0" u="none" strike="noStrike" dirty="0">
                        <a:solidFill>
                          <a:schemeClr val="tx1"/>
                        </a:solidFill>
                        <a:latin typeface="+mn-lt"/>
                      </a:endParaRPr>
                    </a:p>
                  </a:txBody>
                  <a:tcPr marL="9525" marR="9525" marT="9525" marB="0" anchor="ctr"/>
                </a:tc>
              </a:tr>
              <a:tr h="391987">
                <a:tc>
                  <a:txBody>
                    <a:bodyPr/>
                    <a:lstStyle/>
                    <a:p>
                      <a:pPr algn="l" fontAlgn="b"/>
                      <a:r>
                        <a:rPr lang="en-US" sz="1100" b="0" i="0" u="none" strike="noStrike">
                          <a:solidFill>
                            <a:srgbClr val="000000"/>
                          </a:solidFill>
                          <a:latin typeface="+mn-lt"/>
                        </a:rPr>
                        <a:t>DOB and gender do not match SSN</a:t>
                      </a:r>
                    </a:p>
                  </a:txBody>
                  <a:tcPr marL="9525" marR="9525" marT="9525" marB="0" anchor="b"/>
                </a:tc>
                <a:tc>
                  <a:txBody>
                    <a:bodyPr/>
                    <a:lstStyle/>
                    <a:p>
                      <a:pPr algn="l" fontAlgn="b"/>
                      <a:r>
                        <a:rPr lang="en-US" sz="1100" b="0" i="0" u="none" strike="noStrike" dirty="0">
                          <a:solidFill>
                            <a:srgbClr val="000000"/>
                          </a:solidFill>
                          <a:latin typeface="+mn-lt"/>
                        </a:rPr>
                        <a:t>The verification request passed the authorization checks, the Name matched, but the DOB and gender did not.</a:t>
                      </a:r>
                    </a:p>
                  </a:txBody>
                  <a:tcPr marL="9525" marR="9525" marT="9525" marB="0" anchor="b"/>
                </a:tc>
              </a:tr>
              <a:tr h="391987">
                <a:tc>
                  <a:txBody>
                    <a:bodyPr/>
                    <a:lstStyle/>
                    <a:p>
                      <a:pPr algn="l" fontAlgn="b"/>
                      <a:r>
                        <a:rPr lang="en-US" sz="1100" b="0" i="0" u="none" strike="noStrike" dirty="0">
                          <a:solidFill>
                            <a:srgbClr val="000000"/>
                          </a:solidFill>
                          <a:latin typeface="+mn-lt"/>
                        </a:rPr>
                        <a:t>DOB does not match SSN</a:t>
                      </a:r>
                    </a:p>
                  </a:txBody>
                  <a:tcPr marL="9525" marR="9525" marT="9525" marB="0" anchor="b"/>
                </a:tc>
                <a:tc>
                  <a:txBody>
                    <a:bodyPr/>
                    <a:lstStyle/>
                    <a:p>
                      <a:pPr algn="l" fontAlgn="b"/>
                      <a:r>
                        <a:rPr lang="en-US" sz="1100" b="0" i="0" u="none" strike="noStrike" dirty="0">
                          <a:solidFill>
                            <a:srgbClr val="000000"/>
                          </a:solidFill>
                          <a:latin typeface="+mn-lt"/>
                        </a:rPr>
                        <a:t>The verification request passed the authorization checks, the Name and gender matched, but the DOB did not.</a:t>
                      </a:r>
                    </a:p>
                  </a:txBody>
                  <a:tcPr marL="9525" marR="9525" marT="9525" marB="0" anchor="b"/>
                </a:tc>
              </a:tr>
              <a:tr h="391987">
                <a:tc>
                  <a:txBody>
                    <a:bodyPr/>
                    <a:lstStyle/>
                    <a:p>
                      <a:pPr algn="l" fontAlgn="b"/>
                      <a:r>
                        <a:rPr lang="en-US" sz="1100" b="0" i="0" u="none" strike="noStrike">
                          <a:solidFill>
                            <a:srgbClr val="000000"/>
                          </a:solidFill>
                          <a:latin typeface="+mn-lt"/>
                        </a:rPr>
                        <a:t>Gender does not match SSN</a:t>
                      </a:r>
                    </a:p>
                  </a:txBody>
                  <a:tcPr marL="9525" marR="9525" marT="9525" marB="0" anchor="b"/>
                </a:tc>
                <a:tc>
                  <a:txBody>
                    <a:bodyPr/>
                    <a:lstStyle/>
                    <a:p>
                      <a:pPr algn="l" fontAlgn="b"/>
                      <a:r>
                        <a:rPr lang="en-US" sz="1100" b="0" i="0" u="none" strike="noStrike" dirty="0">
                          <a:solidFill>
                            <a:srgbClr val="000000"/>
                          </a:solidFill>
                          <a:latin typeface="+mn-lt"/>
                        </a:rPr>
                        <a:t>The verification request passed the authorization checks, the Name and Date of Birth matched, but the gender did not.</a:t>
                      </a:r>
                    </a:p>
                  </a:txBody>
                  <a:tcPr marL="9525" marR="9525" marT="9525" marB="0" anchor="b"/>
                </a:tc>
              </a:tr>
              <a:tr h="391987">
                <a:tc>
                  <a:txBody>
                    <a:bodyPr/>
                    <a:lstStyle/>
                    <a:p>
                      <a:pPr algn="l" fontAlgn="b"/>
                      <a:r>
                        <a:rPr lang="en-US" sz="1100" b="0" i="0" u="none" strike="noStrike">
                          <a:solidFill>
                            <a:srgbClr val="000000"/>
                          </a:solidFill>
                          <a:latin typeface="+mn-lt"/>
                        </a:rPr>
                        <a:t>Invalid or incorrect SSN</a:t>
                      </a:r>
                    </a:p>
                  </a:txBody>
                  <a:tcPr marL="9525" marR="9525" marT="9525" marB="0" anchor="b"/>
                </a:tc>
                <a:tc>
                  <a:txBody>
                    <a:bodyPr/>
                    <a:lstStyle/>
                    <a:p>
                      <a:pPr algn="l" fontAlgn="b"/>
                      <a:r>
                        <a:rPr lang="en-US" sz="1100" b="0" i="0" u="none" strike="noStrike" dirty="0">
                          <a:solidFill>
                            <a:srgbClr val="000000"/>
                          </a:solidFill>
                          <a:latin typeface="+mn-lt"/>
                        </a:rPr>
                        <a:t>The verification request passed the authorization checks, but the SSN could not be found.</a:t>
                      </a:r>
                    </a:p>
                  </a:txBody>
                  <a:tcPr marL="9525" marR="9525" marT="9525" marB="0" anchor="b"/>
                </a:tc>
              </a:tr>
              <a:tr h="391987">
                <a:tc>
                  <a:txBody>
                    <a:bodyPr/>
                    <a:lstStyle/>
                    <a:p>
                      <a:pPr algn="l" fontAlgn="b"/>
                      <a:r>
                        <a:rPr lang="en-US" sz="1100" b="0" i="0" u="none" strike="noStrike" dirty="0">
                          <a:solidFill>
                            <a:srgbClr val="000000"/>
                          </a:solidFill>
                          <a:latin typeface="+mn-lt"/>
                        </a:rPr>
                        <a:t>Passed (Name)</a:t>
                      </a:r>
                    </a:p>
                  </a:txBody>
                  <a:tcPr marL="9525" marR="9525" marT="9525" marB="0" anchor="b"/>
                </a:tc>
                <a:tc>
                  <a:txBody>
                    <a:bodyPr/>
                    <a:lstStyle/>
                    <a:p>
                      <a:pPr algn="l" fontAlgn="b"/>
                      <a:endParaRPr lang="en-US" sz="1100" b="0" i="0" u="none" strike="noStrike" dirty="0">
                        <a:solidFill>
                          <a:srgbClr val="000000"/>
                        </a:solidFill>
                        <a:latin typeface="+mn-lt"/>
                      </a:endParaRPr>
                    </a:p>
                  </a:txBody>
                  <a:tcPr marL="9525" marR="9525" marT="9525" marB="0" anchor="b"/>
                </a:tc>
              </a:tr>
              <a:tr h="391987">
                <a:tc>
                  <a:txBody>
                    <a:bodyPr/>
                    <a:lstStyle/>
                    <a:p>
                      <a:pPr algn="l" fontAlgn="b"/>
                      <a:r>
                        <a:rPr lang="en-US" sz="1100" b="0" i="0" u="none" strike="noStrike">
                          <a:solidFill>
                            <a:srgbClr val="000000"/>
                          </a:solidFill>
                          <a:latin typeface="+mn-lt"/>
                        </a:rPr>
                        <a:t>SSN Verified</a:t>
                      </a:r>
                    </a:p>
                  </a:txBody>
                  <a:tcPr marL="9525" marR="9525" marT="9525" marB="0" anchor="b"/>
                </a:tc>
                <a:tc>
                  <a:txBody>
                    <a:bodyPr/>
                    <a:lstStyle/>
                    <a:p>
                      <a:pPr algn="l" fontAlgn="b"/>
                      <a:r>
                        <a:rPr lang="en-US" sz="1100" b="0" i="0" u="none" strike="noStrike" dirty="0">
                          <a:solidFill>
                            <a:srgbClr val="000000"/>
                          </a:solidFill>
                          <a:latin typeface="+mn-lt"/>
                        </a:rPr>
                        <a:t>SSN verification was successful.</a:t>
                      </a:r>
                    </a:p>
                  </a:txBody>
                  <a:tcPr marL="9525" marR="9525" marT="9525" marB="0" anchor="b"/>
                </a:tc>
              </a:tr>
              <a:tr h="391987">
                <a:tc>
                  <a:txBody>
                    <a:bodyPr/>
                    <a:lstStyle/>
                    <a:p>
                      <a:pPr algn="l" fontAlgn="b"/>
                      <a:r>
                        <a:rPr lang="en-US" sz="1100" b="0" i="0" u="none" strike="noStrike" dirty="0">
                          <a:solidFill>
                            <a:srgbClr val="000000"/>
                          </a:solidFill>
                          <a:latin typeface="+mn-lt"/>
                        </a:rPr>
                        <a:t>Pending (System Maintenance)</a:t>
                      </a:r>
                    </a:p>
                  </a:txBody>
                  <a:tcPr marL="9525" marR="9525" marT="9525" marB="0" anchor="b"/>
                </a:tc>
                <a:tc>
                  <a:txBody>
                    <a:bodyPr/>
                    <a:lstStyle/>
                    <a:p>
                      <a:pPr algn="l" fontAlgn="b"/>
                      <a:r>
                        <a:rPr lang="en-US" sz="1100" b="0" i="0" u="none" strike="noStrike" dirty="0" smtClean="0">
                          <a:solidFill>
                            <a:srgbClr val="000000"/>
                          </a:solidFill>
                          <a:latin typeface="+mn-lt"/>
                        </a:rPr>
                        <a:t>SSA is currently in scheduled downtime – Record will automatically be processed when the SSA system is back up.</a:t>
                      </a:r>
                      <a:endParaRPr lang="en-US" sz="1100" b="0" i="0" u="none" strike="noStrike" dirty="0">
                        <a:solidFill>
                          <a:srgbClr val="000000"/>
                        </a:solidFill>
                        <a:latin typeface="+mn-lt"/>
                      </a:endParaRPr>
                    </a:p>
                  </a:txBody>
                  <a:tcPr marL="9525" marR="9525" marT="9525" marB="0" anchor="b"/>
                </a:tc>
              </a:tr>
              <a:tr h="391987">
                <a:tc>
                  <a:txBody>
                    <a:bodyPr/>
                    <a:lstStyle/>
                    <a:p>
                      <a:pPr marL="0" marR="0" indent="0" algn="l" defTabSz="914400" rtl="0" eaLnBrk="1" fontAlgn="b" latinLnBrk="0" hangingPunct="1">
                        <a:lnSpc>
                          <a:spcPct val="100000"/>
                        </a:lnSpc>
                        <a:spcBef>
                          <a:spcPts val="0"/>
                        </a:spcBef>
                        <a:spcAft>
                          <a:spcPts val="0"/>
                        </a:spcAft>
                        <a:buClrTx/>
                        <a:buSzTx/>
                        <a:buFontTx/>
                        <a:buNone/>
                        <a:tabLst/>
                        <a:defRPr/>
                      </a:pPr>
                      <a:r>
                        <a:rPr lang="en-US" sz="1100" b="0" i="0" u="none" strike="noStrike" dirty="0" smtClean="0">
                          <a:solidFill>
                            <a:srgbClr val="000000"/>
                          </a:solidFill>
                          <a:latin typeface="+mn-lt"/>
                        </a:rPr>
                        <a:t>Pending (System Delay)</a:t>
                      </a:r>
                    </a:p>
                    <a:p>
                      <a:pPr algn="l" fontAlgn="b"/>
                      <a:endParaRPr lang="en-US" sz="1100" b="0" i="0" u="none" strike="noStrike" dirty="0">
                        <a:solidFill>
                          <a:srgbClr val="000000"/>
                        </a:solidFill>
                        <a:latin typeface="+mn-lt"/>
                      </a:endParaRPr>
                    </a:p>
                  </a:txBody>
                  <a:tcPr marL="9525" marR="9525" marT="9525" marB="0" anchor="b"/>
                </a:tc>
                <a:tc>
                  <a:txBody>
                    <a:bodyPr/>
                    <a:lstStyle/>
                    <a:p>
                      <a:pPr marL="0" marR="0" indent="0" algn="l" defTabSz="914400" rtl="0" eaLnBrk="1" fontAlgn="b" latinLnBrk="0" hangingPunct="1">
                        <a:lnSpc>
                          <a:spcPct val="100000"/>
                        </a:lnSpc>
                        <a:spcBef>
                          <a:spcPts val="0"/>
                        </a:spcBef>
                        <a:spcAft>
                          <a:spcPts val="0"/>
                        </a:spcAft>
                        <a:buClrTx/>
                        <a:buSzTx/>
                        <a:buFontTx/>
                        <a:buNone/>
                        <a:tabLst/>
                        <a:defRPr/>
                      </a:pPr>
                      <a:r>
                        <a:rPr lang="en-US" sz="1100" b="0" i="0" u="none" strike="noStrike" dirty="0" smtClean="0">
                          <a:solidFill>
                            <a:srgbClr val="000000"/>
                          </a:solidFill>
                          <a:latin typeface="+mn-lt"/>
                        </a:rPr>
                        <a:t>Record be processed  shortly.</a:t>
                      </a:r>
                    </a:p>
                    <a:p>
                      <a:pPr algn="l" fontAlgn="b"/>
                      <a:endParaRPr lang="en-US" sz="1100" b="0" i="0" u="none" strike="noStrike" dirty="0">
                        <a:solidFill>
                          <a:srgbClr val="000000"/>
                        </a:solidFill>
                        <a:latin typeface="+mn-lt"/>
                      </a:endParaRPr>
                    </a:p>
                  </a:txBody>
                  <a:tcPr marL="9525" marR="9525" marT="9525" marB="0" anchor="b"/>
                </a:tc>
              </a:tr>
              <a:tr h="391987">
                <a:tc>
                  <a:txBody>
                    <a:bodyPr/>
                    <a:lstStyle/>
                    <a:p>
                      <a:pPr algn="l" fontAlgn="b"/>
                      <a:r>
                        <a:rPr lang="en-US" sz="1100" b="0" i="0" u="none" strike="noStrike" dirty="0" smtClean="0">
                          <a:solidFill>
                            <a:srgbClr val="000000"/>
                          </a:solidFill>
                          <a:latin typeface="+mn-lt"/>
                        </a:rPr>
                        <a:t>Not verified--Maximum number of attempts has been reached</a:t>
                      </a:r>
                      <a:endParaRPr lang="en-US" sz="1100" b="0" i="0" u="none" strike="noStrike" dirty="0">
                        <a:solidFill>
                          <a:srgbClr val="000000"/>
                        </a:solidFill>
                        <a:latin typeface="+mn-lt"/>
                      </a:endParaRPr>
                    </a:p>
                  </a:txBody>
                  <a:tcPr marL="9525" marR="9525" marT="9525" marB="0" anchor="b"/>
                </a:tc>
                <a:tc>
                  <a:txBody>
                    <a:bodyPr/>
                    <a:lstStyle/>
                    <a:p>
                      <a:pPr algn="l" fontAlgn="b"/>
                      <a:r>
                        <a:rPr lang="en-US" sz="1100" b="0" i="0" u="none" strike="noStrike" dirty="0" smtClean="0">
                          <a:solidFill>
                            <a:srgbClr val="000000"/>
                          </a:solidFill>
                          <a:latin typeface="+mn-lt"/>
                        </a:rPr>
                        <a:t>The maximum number of attempts (Five) has been reached.</a:t>
                      </a:r>
                      <a:endParaRPr lang="en-US" sz="1100" b="0" i="0" u="none" strike="noStrike" dirty="0">
                        <a:solidFill>
                          <a:srgbClr val="000000"/>
                        </a:solidFill>
                        <a:latin typeface="+mn-lt"/>
                      </a:endParaRPr>
                    </a:p>
                  </a:txBody>
                  <a:tcPr marL="9525" marR="9525" marT="9525" marB="0" anchor="b"/>
                </a:tc>
              </a:tr>
            </a:tbl>
          </a:graphicData>
        </a:graphic>
      </p:graphicFrame>
      <p:sp>
        <p:nvSpPr>
          <p:cNvPr id="5" name="TextBox 4"/>
          <p:cNvSpPr txBox="1"/>
          <p:nvPr/>
        </p:nvSpPr>
        <p:spPr>
          <a:xfrm>
            <a:off x="609600" y="5638801"/>
            <a:ext cx="7772400" cy="523220"/>
          </a:xfrm>
          <a:prstGeom prst="rect">
            <a:avLst/>
          </a:prstGeom>
          <a:noFill/>
        </p:spPr>
        <p:txBody>
          <a:bodyPr wrap="square" rtlCol="0">
            <a:spAutoFit/>
          </a:bodyPr>
          <a:lstStyle/>
          <a:p>
            <a:r>
              <a:rPr lang="en-US" sz="1400" b="1" dirty="0" smtClean="0"/>
              <a:t>If a record is </a:t>
            </a:r>
            <a:r>
              <a:rPr lang="en-US" sz="1400" b="1" dirty="0" smtClean="0">
                <a:solidFill>
                  <a:srgbClr val="000000"/>
                </a:solidFill>
              </a:rPr>
              <a:t>Pending (System Maintenance</a:t>
            </a:r>
            <a:r>
              <a:rPr lang="en-US" sz="1400" b="1" dirty="0" smtClean="0">
                <a:solidFill>
                  <a:srgbClr val="000000"/>
                </a:solidFill>
              </a:rPr>
              <a:t>) or </a:t>
            </a:r>
            <a:r>
              <a:rPr lang="en-US" sz="1400" b="1" dirty="0" smtClean="0">
                <a:solidFill>
                  <a:srgbClr val="000000"/>
                </a:solidFill>
              </a:rPr>
              <a:t>Pending (System Delay</a:t>
            </a:r>
            <a:r>
              <a:rPr lang="en-US" sz="1400" b="1" dirty="0" smtClean="0">
                <a:solidFill>
                  <a:srgbClr val="000000"/>
                </a:solidFill>
              </a:rPr>
              <a:t>), you may continue to work on the rest of the record while you wait for the SSA response.</a:t>
            </a:r>
            <a:endParaRPr lang="en-US" sz="1400" b="1" dirty="0"/>
          </a:p>
        </p:txBody>
      </p:sp>
      <p:sp>
        <p:nvSpPr>
          <p:cNvPr id="12" name="Action Button: Custom 11">
            <a:hlinkClick r:id="" action="ppaction://hlinkshowjump?jump=firstslide" highlightClick="1"/>
          </p:cNvPr>
          <p:cNvSpPr/>
          <p:nvPr/>
        </p:nvSpPr>
        <p:spPr>
          <a:xfrm>
            <a:off x="381000" y="6477000"/>
            <a:ext cx="1371600" cy="228600"/>
          </a:xfrm>
          <a:prstGeom prst="actionButtonBlank">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u="sng" cap="small" dirty="0" smtClean="0">
                <a:solidFill>
                  <a:schemeClr val="tx1"/>
                </a:solidFill>
                <a:hlinkClick r:id="rId2" action="ppaction://hlinksldjump"/>
              </a:rPr>
              <a:t>Home</a:t>
            </a:r>
            <a:endParaRPr lang="en-US" sz="1400" u="sng" cap="small" dirty="0">
              <a:solidFill>
                <a:schemeClr val="tx1"/>
              </a:solidFill>
            </a:endParaRPr>
          </a:p>
        </p:txBody>
      </p:sp>
      <p:sp>
        <p:nvSpPr>
          <p:cNvPr id="14" name="Action Button: Custom 13">
            <a:hlinkClick r:id="" action="ppaction://hlinkshowjump?jump=previousslide" highlightClick="1"/>
          </p:cNvPr>
          <p:cNvSpPr/>
          <p:nvPr/>
        </p:nvSpPr>
        <p:spPr>
          <a:xfrm>
            <a:off x="2819400" y="6477000"/>
            <a:ext cx="1371600" cy="228600"/>
          </a:xfrm>
          <a:prstGeom prst="actionButtonBlank">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u="sng" cap="small" dirty="0" smtClean="0">
                <a:solidFill>
                  <a:schemeClr val="tx1"/>
                </a:solidFill>
                <a:hlinkClick r:id="" action="ppaction://hlinkshowjump?jump=previousslide"/>
              </a:rPr>
              <a:t>Previous</a:t>
            </a:r>
            <a:endParaRPr lang="en-US" sz="1400" u="sng" cap="small" dirty="0">
              <a:solidFill>
                <a:schemeClr val="tx1"/>
              </a:solidFill>
            </a:endParaRPr>
          </a:p>
        </p:txBody>
      </p:sp>
      <p:sp>
        <p:nvSpPr>
          <p:cNvPr id="15" name="Action Button: Custom 14">
            <a:hlinkClick r:id="" action="ppaction://hlinkshowjump?jump=nextslide" highlightClick="1"/>
          </p:cNvPr>
          <p:cNvSpPr/>
          <p:nvPr/>
        </p:nvSpPr>
        <p:spPr>
          <a:xfrm>
            <a:off x="4572000" y="6477000"/>
            <a:ext cx="1371600" cy="228600"/>
          </a:xfrm>
          <a:prstGeom prst="actionButtonBlank">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u="sng" cap="small" dirty="0" smtClean="0">
                <a:solidFill>
                  <a:schemeClr val="tx1"/>
                </a:solidFill>
                <a:hlinkClick r:id="" action="ppaction://hlinkshowjump?jump=nextslide"/>
              </a:rPr>
              <a:t>Next</a:t>
            </a:r>
            <a:endParaRPr lang="en-US" sz="1400" u="sng" cap="small" dirty="0">
              <a:solidFill>
                <a:schemeClr val="tx1"/>
              </a:solidFill>
            </a:endParaRPr>
          </a:p>
        </p:txBody>
      </p:sp>
      <p:sp>
        <p:nvSpPr>
          <p:cNvPr id="16" name="Action Button: Custom 15">
            <a:hlinkClick r:id="" action="ppaction://hlinkshowjump?jump=firstslide" highlightClick="1"/>
          </p:cNvPr>
          <p:cNvSpPr/>
          <p:nvPr/>
        </p:nvSpPr>
        <p:spPr>
          <a:xfrm>
            <a:off x="6477000" y="6477000"/>
            <a:ext cx="2362200" cy="228600"/>
          </a:xfrm>
          <a:prstGeom prst="actionButtonBlank">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u="sng" cap="small" dirty="0" smtClean="0">
                <a:solidFill>
                  <a:schemeClr val="tx1"/>
                </a:solidFill>
                <a:hlinkClick r:id="rId3" action="ppaction://hlinksldjump"/>
              </a:rPr>
              <a:t>Table of Contents</a:t>
            </a:r>
            <a:endParaRPr lang="en-US" sz="1400" u="sng" cap="small" dirty="0">
              <a:solidFill>
                <a:schemeClr val="tx1"/>
              </a:solidFill>
            </a:endParaRPr>
          </a:p>
        </p:txBody>
      </p:sp>
      <p:sp>
        <p:nvSpPr>
          <p:cNvPr id="19" name="Footer Placeholder 18"/>
          <p:cNvSpPr>
            <a:spLocks noGrp="1"/>
          </p:cNvSpPr>
          <p:nvPr>
            <p:ph type="ftr" sz="quarter" idx="11"/>
          </p:nvPr>
        </p:nvSpPr>
        <p:spPr/>
        <p:txBody>
          <a:bodyPr/>
          <a:lstStyle/>
          <a:p>
            <a:r>
              <a:rPr lang="en-US" smtClean="0"/>
              <a:t>13 of 15</a:t>
            </a:r>
            <a:endParaRPr lang="en-US"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Action Button: Custom 13">
            <a:hlinkClick r:id="" action="ppaction://hlinkshowjump?jump=firstslide" highlightClick="1"/>
          </p:cNvPr>
          <p:cNvSpPr/>
          <p:nvPr/>
        </p:nvSpPr>
        <p:spPr>
          <a:xfrm>
            <a:off x="381000" y="6477000"/>
            <a:ext cx="1371600" cy="228600"/>
          </a:xfrm>
          <a:prstGeom prst="actionButtonBlank">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u="sng" cap="small" dirty="0" smtClean="0">
                <a:solidFill>
                  <a:schemeClr val="tx1"/>
                </a:solidFill>
                <a:hlinkClick r:id="rId2" action="ppaction://hlinksldjump"/>
              </a:rPr>
              <a:t>Home</a:t>
            </a:r>
            <a:endParaRPr lang="en-US" sz="1400" u="sng" cap="small" dirty="0">
              <a:solidFill>
                <a:schemeClr val="tx1"/>
              </a:solidFill>
            </a:endParaRPr>
          </a:p>
        </p:txBody>
      </p:sp>
      <p:sp>
        <p:nvSpPr>
          <p:cNvPr id="16" name="Action Button: Custom 15">
            <a:hlinkClick r:id="" action="ppaction://hlinkshowjump?jump=previousslide" highlightClick="1"/>
          </p:cNvPr>
          <p:cNvSpPr/>
          <p:nvPr/>
        </p:nvSpPr>
        <p:spPr>
          <a:xfrm>
            <a:off x="2819400" y="6477000"/>
            <a:ext cx="1371600" cy="228600"/>
          </a:xfrm>
          <a:prstGeom prst="actionButtonBlank">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u="sng" cap="small" dirty="0" smtClean="0">
                <a:solidFill>
                  <a:schemeClr val="tx1"/>
                </a:solidFill>
                <a:hlinkClick r:id="" action="ppaction://hlinkshowjump?jump=previousslide"/>
              </a:rPr>
              <a:t>Previous</a:t>
            </a:r>
            <a:endParaRPr lang="en-US" sz="1400" u="sng" cap="small" dirty="0">
              <a:solidFill>
                <a:schemeClr val="tx1"/>
              </a:solidFill>
            </a:endParaRPr>
          </a:p>
        </p:txBody>
      </p:sp>
      <p:sp>
        <p:nvSpPr>
          <p:cNvPr id="17" name="Action Button: Custom 16">
            <a:hlinkClick r:id="" action="ppaction://hlinkshowjump?jump=nextslide" highlightClick="1"/>
          </p:cNvPr>
          <p:cNvSpPr/>
          <p:nvPr/>
        </p:nvSpPr>
        <p:spPr>
          <a:xfrm>
            <a:off x="4572000" y="6477000"/>
            <a:ext cx="1371600" cy="228600"/>
          </a:xfrm>
          <a:prstGeom prst="actionButtonBlank">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u="sng" cap="small" dirty="0" smtClean="0">
                <a:solidFill>
                  <a:schemeClr val="tx1"/>
                </a:solidFill>
                <a:hlinkClick r:id="" action="ppaction://hlinkshowjump?jump=nextslide"/>
              </a:rPr>
              <a:t>Next</a:t>
            </a:r>
            <a:endParaRPr lang="en-US" sz="1400" u="sng" cap="small" dirty="0">
              <a:solidFill>
                <a:schemeClr val="tx1"/>
              </a:solidFill>
            </a:endParaRPr>
          </a:p>
        </p:txBody>
      </p:sp>
      <p:sp>
        <p:nvSpPr>
          <p:cNvPr id="18" name="Action Button: Custom 17">
            <a:hlinkClick r:id="" action="ppaction://hlinkshowjump?jump=firstslide" highlightClick="1"/>
          </p:cNvPr>
          <p:cNvSpPr/>
          <p:nvPr/>
        </p:nvSpPr>
        <p:spPr>
          <a:xfrm>
            <a:off x="6477000" y="6477000"/>
            <a:ext cx="2362200" cy="228600"/>
          </a:xfrm>
          <a:prstGeom prst="actionButtonBlank">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u="sng" cap="small" dirty="0" smtClean="0">
                <a:solidFill>
                  <a:schemeClr val="tx1"/>
                </a:solidFill>
                <a:hlinkClick r:id="rId3" action="ppaction://hlinksldjump"/>
              </a:rPr>
              <a:t>Table of Contents</a:t>
            </a:r>
            <a:endParaRPr lang="en-US" sz="1400" u="sng" cap="small" dirty="0">
              <a:solidFill>
                <a:schemeClr val="tx1"/>
              </a:solidFill>
            </a:endParaRPr>
          </a:p>
        </p:txBody>
      </p:sp>
      <p:sp>
        <p:nvSpPr>
          <p:cNvPr id="21" name="Footer Placeholder 20"/>
          <p:cNvSpPr>
            <a:spLocks noGrp="1"/>
          </p:cNvSpPr>
          <p:nvPr>
            <p:ph type="ftr" sz="quarter" idx="11"/>
          </p:nvPr>
        </p:nvSpPr>
        <p:spPr/>
        <p:txBody>
          <a:bodyPr/>
          <a:lstStyle/>
          <a:p>
            <a:r>
              <a:rPr lang="en-US" smtClean="0"/>
              <a:t>14 of 15</a:t>
            </a:r>
            <a:endParaRPr lang="en-US" dirty="0"/>
          </a:p>
        </p:txBody>
      </p:sp>
      <p:sp>
        <p:nvSpPr>
          <p:cNvPr id="22" name="Title 21"/>
          <p:cNvSpPr>
            <a:spLocks noGrp="1"/>
          </p:cNvSpPr>
          <p:nvPr>
            <p:ph type="title"/>
          </p:nvPr>
        </p:nvSpPr>
        <p:spPr>
          <a:xfrm>
            <a:off x="457200" y="533400"/>
            <a:ext cx="8229600" cy="152400"/>
          </a:xfrm>
        </p:spPr>
        <p:txBody>
          <a:bodyPr>
            <a:normAutofit fontScale="90000"/>
          </a:bodyPr>
          <a:lstStyle/>
          <a:p>
            <a:r>
              <a:rPr lang="en-US" dirty="0" smtClean="0"/>
              <a:t>Frequently</a:t>
            </a:r>
            <a:r>
              <a:rPr lang="en-US" baseline="0" dirty="0" smtClean="0"/>
              <a:t> Asked Questions (FAQs)</a:t>
            </a:r>
            <a:endParaRPr lang="en-US" dirty="0"/>
          </a:p>
        </p:txBody>
      </p:sp>
      <p:sp>
        <p:nvSpPr>
          <p:cNvPr id="3" name="Content Placeholder 2"/>
          <p:cNvSpPr>
            <a:spLocks noGrp="1"/>
          </p:cNvSpPr>
          <p:nvPr>
            <p:ph idx="1"/>
          </p:nvPr>
        </p:nvSpPr>
        <p:spPr>
          <a:xfrm>
            <a:off x="457200" y="1600201"/>
            <a:ext cx="8229600" cy="4191000"/>
          </a:xfrm>
        </p:spPr>
        <p:txBody>
          <a:bodyPr>
            <a:normAutofit/>
          </a:bodyPr>
          <a:lstStyle/>
          <a:p>
            <a:endParaRPr lang="en-US" sz="2000" dirty="0" smtClean="0"/>
          </a:p>
          <a:p>
            <a:endParaRPr lang="en-US" sz="2000" dirty="0" smtClean="0"/>
          </a:p>
        </p:txBody>
      </p:sp>
      <p:graphicFrame>
        <p:nvGraphicFramePr>
          <p:cNvPr id="4" name="Table 3"/>
          <p:cNvGraphicFramePr>
            <a:graphicFrameLocks noGrp="1"/>
          </p:cNvGraphicFramePr>
          <p:nvPr/>
        </p:nvGraphicFramePr>
        <p:xfrm>
          <a:off x="381000" y="228600"/>
          <a:ext cx="8382000" cy="6057767"/>
        </p:xfrm>
        <a:graphic>
          <a:graphicData uri="http://schemas.openxmlformats.org/drawingml/2006/table">
            <a:tbl>
              <a:tblPr firstRow="1" bandRow="1">
                <a:tableStyleId>{5C22544A-7EE6-4342-B048-85BDC9FD1C3A}</a:tableStyleId>
              </a:tblPr>
              <a:tblGrid>
                <a:gridCol w="838200"/>
                <a:gridCol w="7543800"/>
              </a:tblGrid>
              <a:tr h="254502">
                <a:tc gridSpan="2">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100" dirty="0" smtClean="0"/>
                        <a:t>Frequently Asked Questions (FAQs)</a:t>
                      </a:r>
                    </a:p>
                  </a:txBody>
                  <a:tcPr/>
                </a:tc>
                <a:tc hMerge="1">
                  <a:txBody>
                    <a:bodyPr/>
                    <a:lstStyle/>
                    <a:p>
                      <a:endParaRPr lang="en-US" dirty="0"/>
                    </a:p>
                  </a:txBody>
                  <a:tcPr/>
                </a:tc>
              </a:tr>
              <a:tr h="254502">
                <a:tc>
                  <a:txBody>
                    <a:bodyPr/>
                    <a:lstStyle/>
                    <a:p>
                      <a:r>
                        <a:rPr lang="en-US" sz="1100" dirty="0" smtClean="0"/>
                        <a:t>Question</a:t>
                      </a:r>
                      <a:endParaRPr lang="en-US" sz="1100" dirty="0"/>
                    </a:p>
                  </a:txBody>
                  <a:tcPr/>
                </a:tc>
                <a:tc>
                  <a:txBody>
                    <a:bodyPr/>
                    <a:lstStyle/>
                    <a:p>
                      <a:r>
                        <a:rPr lang="en-US" sz="1100" kern="1200" dirty="0" smtClean="0">
                          <a:solidFill>
                            <a:schemeClr val="dk1"/>
                          </a:solidFill>
                          <a:latin typeface="+mn-lt"/>
                          <a:ea typeface="+mn-ea"/>
                          <a:cs typeface="+mn-cs"/>
                        </a:rPr>
                        <a:t>Why did the end-user continue to receive a “name failure” when all verifications attempts imply the name is correct? </a:t>
                      </a:r>
                      <a:endParaRPr lang="en-US" sz="1100" dirty="0"/>
                    </a:p>
                  </a:txBody>
                  <a:tcPr/>
                </a:tc>
              </a:tr>
              <a:tr h="1649137">
                <a:tc>
                  <a:txBody>
                    <a:bodyPr/>
                    <a:lstStyle/>
                    <a:p>
                      <a:r>
                        <a:rPr lang="en-US" sz="1100" dirty="0" smtClean="0"/>
                        <a:t>Answer</a:t>
                      </a:r>
                      <a:endParaRPr lang="en-US" sz="1100" dirty="0"/>
                    </a:p>
                  </a:txBody>
                  <a:tcPr/>
                </a:tc>
                <a:tc>
                  <a:txBody>
                    <a:bodyPr/>
                    <a:lstStyle/>
                    <a:p>
                      <a:r>
                        <a:rPr lang="en-US" sz="1100" kern="1200" dirty="0" smtClean="0">
                          <a:solidFill>
                            <a:schemeClr val="dk1"/>
                          </a:solidFill>
                          <a:latin typeface="+mn-lt"/>
                          <a:ea typeface="+mn-ea"/>
                          <a:cs typeface="+mn-cs"/>
                        </a:rPr>
                        <a:t>All identifying information must match the SSN provided. If the SSN is a valid number SSA assumes it’s correct and begins to match against the other identifying information; such as Name and Date of Birth. The SSN provided could belong to a different individual in which case the name would not match. The user should re-check the SSN as well as the name before resubmitting.</a:t>
                      </a:r>
                    </a:p>
                    <a:p>
                      <a:r>
                        <a:rPr lang="en-US" sz="1100" kern="1200" dirty="0" smtClean="0">
                          <a:solidFill>
                            <a:schemeClr val="dk1"/>
                          </a:solidFill>
                          <a:latin typeface="+mn-lt"/>
                          <a:ea typeface="+mn-ea"/>
                          <a:cs typeface="+mn-cs"/>
                        </a:rPr>
                        <a:t> Here are some helpful hints in finding the right SSN:  </a:t>
                      </a:r>
                    </a:p>
                    <a:p>
                      <a:pPr lvl="1">
                        <a:buFont typeface="Arial" pitchFamily="34" charset="0"/>
                        <a:buChar char="•"/>
                      </a:pPr>
                      <a:r>
                        <a:rPr lang="en-US" sz="1100" kern="1200" dirty="0" smtClean="0">
                          <a:solidFill>
                            <a:schemeClr val="dk1"/>
                          </a:solidFill>
                          <a:latin typeface="+mn-lt"/>
                          <a:ea typeface="+mn-ea"/>
                          <a:cs typeface="+mn-cs"/>
                        </a:rPr>
                        <a:t> Always take the SSN from the Social Security Card of the decedent, when possible. </a:t>
                      </a:r>
                    </a:p>
                    <a:p>
                      <a:pPr lvl="1">
                        <a:buFont typeface="Arial" pitchFamily="34" charset="0"/>
                        <a:buChar char="•"/>
                      </a:pPr>
                      <a:r>
                        <a:rPr lang="en-US" sz="1100" kern="1200" dirty="0" smtClean="0">
                          <a:solidFill>
                            <a:schemeClr val="dk1"/>
                          </a:solidFill>
                          <a:latin typeface="+mn-lt"/>
                          <a:ea typeface="+mn-ea"/>
                          <a:cs typeface="+mn-cs"/>
                        </a:rPr>
                        <a:t> If the SSN provided is from SSA correspondence or the Medicare Card of the decedent, use only when A, T, TA, M or M1 follows the number. </a:t>
                      </a:r>
                    </a:p>
                    <a:p>
                      <a:pPr lvl="1">
                        <a:buFont typeface="Arial" pitchFamily="34" charset="0"/>
                        <a:buChar char="•"/>
                      </a:pPr>
                      <a:r>
                        <a:rPr lang="en-US" sz="1100" kern="1200" dirty="0" smtClean="0">
                          <a:solidFill>
                            <a:schemeClr val="dk1"/>
                          </a:solidFill>
                          <a:latin typeface="+mn-lt"/>
                          <a:ea typeface="+mn-ea"/>
                          <a:cs typeface="+mn-cs"/>
                        </a:rPr>
                        <a:t> Other documents that may show the SSN of the decedent are marriage certificate, driver’s license, birth certificate of the decedent’s children, income tax statements, bank statements etc. </a:t>
                      </a:r>
                      <a:endParaRPr lang="en-US" sz="1100" dirty="0"/>
                    </a:p>
                  </a:txBody>
                  <a:tcPr/>
                </a:tc>
              </a:tr>
              <a:tr h="254502">
                <a:tc>
                  <a:txBody>
                    <a:bodyPr/>
                    <a:lstStyle/>
                    <a:p>
                      <a:r>
                        <a:rPr lang="en-US" sz="1100" dirty="0" smtClean="0"/>
                        <a:t>Question</a:t>
                      </a:r>
                      <a:endParaRPr lang="en-US" sz="1100" dirty="0"/>
                    </a:p>
                  </a:txBody>
                  <a:tcPr/>
                </a:tc>
                <a:tc>
                  <a:txBody>
                    <a:bodyPr/>
                    <a:lstStyle/>
                    <a:p>
                      <a:r>
                        <a:rPr lang="en-US" sz="1100" kern="1200" dirty="0" smtClean="0">
                          <a:solidFill>
                            <a:schemeClr val="dk1"/>
                          </a:solidFill>
                          <a:latin typeface="+mn-lt"/>
                          <a:ea typeface="+mn-ea"/>
                          <a:cs typeface="+mn-cs"/>
                        </a:rPr>
                        <a:t>What should the end-user do if they continue to receive a failed SSN response?</a:t>
                      </a:r>
                      <a:endParaRPr lang="en-US" sz="1100" dirty="0"/>
                    </a:p>
                  </a:txBody>
                  <a:tcPr/>
                </a:tc>
              </a:tr>
              <a:tr h="1481917">
                <a:tc>
                  <a:txBody>
                    <a:bodyPr/>
                    <a:lstStyle/>
                    <a:p>
                      <a:r>
                        <a:rPr lang="en-US" sz="1100" dirty="0" smtClean="0"/>
                        <a:t>Answer</a:t>
                      </a:r>
                      <a:endParaRPr lang="en-US" sz="1100" dirty="0"/>
                    </a:p>
                  </a:txBody>
                  <a:tcPr/>
                </a:tc>
                <a:tc>
                  <a:txBody>
                    <a:bodyPr/>
                    <a:lstStyle/>
                    <a:p>
                      <a:r>
                        <a:rPr lang="en-US" sz="1100" kern="1200" dirty="0" smtClean="0">
                          <a:solidFill>
                            <a:schemeClr val="dk1"/>
                          </a:solidFill>
                          <a:latin typeface="+mn-lt"/>
                          <a:ea typeface="+mn-ea"/>
                          <a:cs typeface="+mn-cs"/>
                        </a:rPr>
                        <a:t>The SSN that was provided is incorrect. A failed SSN response code is returned only when the SSN provided has never been issued by SSA.  </a:t>
                      </a:r>
                    </a:p>
                    <a:p>
                      <a:r>
                        <a:rPr lang="en-US" sz="1100" kern="1200" dirty="0" smtClean="0">
                          <a:solidFill>
                            <a:schemeClr val="dk1"/>
                          </a:solidFill>
                          <a:latin typeface="+mn-lt"/>
                          <a:ea typeface="+mn-ea"/>
                          <a:cs typeface="+mn-cs"/>
                        </a:rPr>
                        <a:t> Here are some helpful hints in finding the right SSN:  </a:t>
                      </a:r>
                    </a:p>
                    <a:p>
                      <a:pPr lvl="1">
                        <a:buFont typeface="Arial" pitchFamily="34" charset="0"/>
                        <a:buChar char="•"/>
                      </a:pPr>
                      <a:r>
                        <a:rPr lang="en-US" sz="1100" kern="1200" dirty="0" smtClean="0">
                          <a:solidFill>
                            <a:schemeClr val="dk1"/>
                          </a:solidFill>
                          <a:latin typeface="+mn-lt"/>
                          <a:ea typeface="+mn-ea"/>
                          <a:cs typeface="+mn-cs"/>
                        </a:rPr>
                        <a:t> Always take the SSN from the Social Security Card of the decedent, when possible. </a:t>
                      </a:r>
                    </a:p>
                    <a:p>
                      <a:pPr lvl="1">
                        <a:buFont typeface="Arial" pitchFamily="34" charset="0"/>
                        <a:buChar char="•"/>
                      </a:pPr>
                      <a:r>
                        <a:rPr lang="en-US" sz="1100" kern="1200" dirty="0" smtClean="0">
                          <a:solidFill>
                            <a:schemeClr val="dk1"/>
                          </a:solidFill>
                          <a:latin typeface="+mn-lt"/>
                          <a:ea typeface="+mn-ea"/>
                          <a:cs typeface="+mn-cs"/>
                        </a:rPr>
                        <a:t> If the SSN provided is from SSA correspondence or the Medicare Card of the decedent, use only when A, T, TA, M or M1 follows the number. </a:t>
                      </a:r>
                    </a:p>
                    <a:p>
                      <a:pPr lvl="1">
                        <a:buFont typeface="Arial" pitchFamily="34" charset="0"/>
                        <a:buChar char="•"/>
                      </a:pPr>
                      <a:r>
                        <a:rPr lang="en-US" sz="1100" kern="1200" dirty="0" smtClean="0">
                          <a:solidFill>
                            <a:schemeClr val="dk1"/>
                          </a:solidFill>
                          <a:latin typeface="+mn-lt"/>
                          <a:ea typeface="+mn-ea"/>
                          <a:cs typeface="+mn-cs"/>
                        </a:rPr>
                        <a:t> Other documents that may show the SSN of the decedent are marriage certificate, driver’s license, birth certificate of the decedent’s children, income tax statements, bank statements etc.</a:t>
                      </a:r>
                      <a:endParaRPr lang="en-US" sz="1100" dirty="0"/>
                    </a:p>
                  </a:txBody>
                  <a:tcPr/>
                </a:tc>
              </a:tr>
              <a:tr h="254502">
                <a:tc>
                  <a:txBody>
                    <a:bodyPr/>
                    <a:lstStyle/>
                    <a:p>
                      <a:r>
                        <a:rPr lang="en-US" sz="1100" dirty="0" smtClean="0"/>
                        <a:t>Question</a:t>
                      </a:r>
                      <a:endParaRPr lang="en-US" sz="1100" dirty="0"/>
                    </a:p>
                  </a:txBody>
                  <a:tcPr/>
                </a:tc>
                <a:tc>
                  <a:txBody>
                    <a:bodyPr/>
                    <a:lstStyle/>
                    <a:p>
                      <a:r>
                        <a:rPr lang="en-US" sz="1100" kern="1200" dirty="0" smtClean="0">
                          <a:solidFill>
                            <a:schemeClr val="dk1"/>
                          </a:solidFill>
                          <a:latin typeface="+mn-lt"/>
                          <a:ea typeface="+mn-ea"/>
                          <a:cs typeface="+mn-cs"/>
                        </a:rPr>
                        <a:t>If the correct gender code is provided, why does the end-user continue to receive a gender failure response? </a:t>
                      </a:r>
                      <a:endParaRPr lang="en-US" sz="1100" dirty="0"/>
                    </a:p>
                  </a:txBody>
                  <a:tcPr/>
                </a:tc>
              </a:tr>
              <a:tr h="419181">
                <a:tc>
                  <a:txBody>
                    <a:bodyPr/>
                    <a:lstStyle/>
                    <a:p>
                      <a:r>
                        <a:rPr lang="en-US" sz="1100" dirty="0" smtClean="0"/>
                        <a:t>Answer</a:t>
                      </a:r>
                      <a:endParaRPr lang="en-US" sz="1100" dirty="0"/>
                    </a:p>
                  </a:txBody>
                  <a:tcPr/>
                </a:tc>
                <a:tc>
                  <a:txBody>
                    <a:bodyPr/>
                    <a:lstStyle/>
                    <a:p>
                      <a:r>
                        <a:rPr lang="en-US" sz="1100" kern="1200" dirty="0" smtClean="0">
                          <a:solidFill>
                            <a:schemeClr val="dk1"/>
                          </a:solidFill>
                          <a:latin typeface="+mn-lt"/>
                          <a:ea typeface="+mn-ea"/>
                          <a:cs typeface="+mn-cs"/>
                        </a:rPr>
                        <a:t>If the SSA record has a gender code of “U” for (unknown), a fail SSN response code will be returned regardless of the gender code input by the user.  In this situation the death certificate can still be processed through EDRS.</a:t>
                      </a:r>
                      <a:endParaRPr lang="en-US" sz="1100" kern="1200" dirty="0">
                        <a:solidFill>
                          <a:schemeClr val="dk1"/>
                        </a:solidFill>
                        <a:latin typeface="+mn-lt"/>
                        <a:ea typeface="+mn-ea"/>
                        <a:cs typeface="+mn-cs"/>
                      </a:endParaRPr>
                    </a:p>
                  </a:txBody>
                  <a:tcPr/>
                </a:tc>
              </a:tr>
              <a:tr h="275960">
                <a:tc>
                  <a:txBody>
                    <a:bodyPr/>
                    <a:lstStyle/>
                    <a:p>
                      <a:r>
                        <a:rPr lang="en-US" sz="1100" dirty="0" smtClean="0"/>
                        <a:t>Question</a:t>
                      </a:r>
                      <a:endParaRPr lang="en-US" sz="11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100" kern="1200" dirty="0" smtClean="0">
                          <a:solidFill>
                            <a:schemeClr val="dk1"/>
                          </a:solidFill>
                          <a:latin typeface="+mn-lt"/>
                          <a:ea typeface="+mn-ea"/>
                          <a:cs typeface="+mn-cs"/>
                        </a:rPr>
                        <a:t>The end-user received a response that the system is down or unavailable. When will it be available?</a:t>
                      </a:r>
                      <a:endParaRPr lang="en-US" sz="1100" dirty="0"/>
                    </a:p>
                  </a:txBody>
                  <a:tcPr/>
                </a:tc>
              </a:tr>
              <a:tr h="254502">
                <a:tc>
                  <a:txBody>
                    <a:bodyPr/>
                    <a:lstStyle/>
                    <a:p>
                      <a:r>
                        <a:rPr lang="en-US" sz="1100" dirty="0" smtClean="0"/>
                        <a:t>Answer</a:t>
                      </a:r>
                      <a:endParaRPr lang="en-US" sz="1100" dirty="0"/>
                    </a:p>
                  </a:txBody>
                  <a:tcPr/>
                </a:tc>
                <a:tc>
                  <a:txBody>
                    <a:bodyPr/>
                    <a:lstStyle/>
                    <a:p>
                      <a:r>
                        <a:rPr lang="en-US" sz="1100" dirty="0" smtClean="0">
                          <a:hlinkClick r:id="rId4" action="ppaction://hlinksldjump"/>
                        </a:rPr>
                        <a:t>See Hours of Operation</a:t>
                      </a:r>
                      <a:r>
                        <a:rPr lang="en-US" sz="1100" baseline="0" dirty="0" smtClean="0">
                          <a:hlinkClick r:id="rId4" action="ppaction://hlinksldjump"/>
                        </a:rPr>
                        <a:t> Page</a:t>
                      </a:r>
                      <a:endParaRPr lang="en-US" sz="1100" dirty="0"/>
                    </a:p>
                  </a:txBody>
                  <a:tcPr/>
                </a:tc>
              </a:tr>
              <a:tr h="419181">
                <a:tc>
                  <a:txBody>
                    <a:bodyPr/>
                    <a:lstStyle/>
                    <a:p>
                      <a:r>
                        <a:rPr lang="en-US" sz="1100" dirty="0" smtClean="0"/>
                        <a:t>Question</a:t>
                      </a:r>
                      <a:endParaRPr lang="en-US" sz="1100" dirty="0"/>
                    </a:p>
                  </a:txBody>
                  <a:tcPr/>
                </a:tc>
                <a:tc>
                  <a:txBody>
                    <a:bodyPr/>
                    <a:lstStyle/>
                    <a:p>
                      <a:r>
                        <a:rPr lang="en-US" sz="1100" kern="1200" dirty="0" smtClean="0">
                          <a:solidFill>
                            <a:schemeClr val="dk1"/>
                          </a:solidFill>
                          <a:latin typeface="+mn-lt"/>
                          <a:ea typeface="+mn-ea"/>
                          <a:cs typeface="+mn-cs"/>
                        </a:rPr>
                        <a:t>The end-user used several name variations for the same SSN and now the submission won’t process. How can the end-user get the system to process their submission?</a:t>
                      </a:r>
                      <a:endParaRPr lang="en-US" sz="1100" dirty="0"/>
                    </a:p>
                  </a:txBody>
                  <a:tcPr/>
                </a:tc>
              </a:tr>
              <a:tr h="501913">
                <a:tc>
                  <a:txBody>
                    <a:bodyPr/>
                    <a:lstStyle/>
                    <a:p>
                      <a:r>
                        <a:rPr lang="en-US" sz="1100" dirty="0" smtClean="0"/>
                        <a:t>Answer</a:t>
                      </a:r>
                      <a:endParaRPr lang="en-US" sz="11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100" kern="1200" dirty="0" smtClean="0">
                          <a:solidFill>
                            <a:schemeClr val="dk1"/>
                          </a:solidFill>
                          <a:latin typeface="+mn-lt"/>
                          <a:ea typeface="+mn-ea"/>
                          <a:cs typeface="+mn-cs"/>
                        </a:rPr>
                        <a:t>SSA allows the end-user five chances to successfully verify an SSN. If they are unsuccessful after the fifth attempt the death certificate can still be processed through EDRS.</a:t>
                      </a:r>
                      <a:endParaRPr lang="en-US" sz="1100" dirty="0"/>
                    </a:p>
                  </a:txBody>
                  <a:tcPr/>
                </a:tc>
              </a:tr>
            </a:tbl>
          </a:graphicData>
        </a:graphic>
      </p:graphicFrame>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914400"/>
          </a:xfrm>
        </p:spPr>
        <p:txBody>
          <a:bodyPr/>
          <a:lstStyle/>
          <a:p>
            <a:r>
              <a:rPr lang="en-US" dirty="0" smtClean="0"/>
              <a:t>ADPH Points of Contact</a:t>
            </a:r>
            <a:endParaRPr lang="en-US" dirty="0"/>
          </a:p>
        </p:txBody>
      </p:sp>
      <p:sp>
        <p:nvSpPr>
          <p:cNvPr id="3" name="Content Placeholder 2"/>
          <p:cNvSpPr>
            <a:spLocks noGrp="1"/>
          </p:cNvSpPr>
          <p:nvPr>
            <p:ph idx="1"/>
          </p:nvPr>
        </p:nvSpPr>
        <p:spPr>
          <a:xfrm>
            <a:off x="457200" y="1828799"/>
            <a:ext cx="8229600" cy="4038601"/>
          </a:xfrm>
        </p:spPr>
        <p:txBody>
          <a:bodyPr>
            <a:normAutofit lnSpcReduction="10000"/>
          </a:bodyPr>
          <a:lstStyle/>
          <a:p>
            <a:pPr>
              <a:buNone/>
            </a:pPr>
            <a:r>
              <a:rPr lang="en-US" dirty="0" smtClean="0"/>
              <a:t>	For additional questions or assistance contact the following:</a:t>
            </a:r>
          </a:p>
          <a:p>
            <a:pPr lvl="1">
              <a:buNone/>
            </a:pPr>
            <a:r>
              <a:rPr lang="en-US" dirty="0" smtClean="0"/>
              <a:t>	</a:t>
            </a:r>
            <a:r>
              <a:rPr lang="en-US" dirty="0" smtClean="0"/>
              <a:t>Jill </a:t>
            </a:r>
            <a:r>
              <a:rPr lang="en-US" dirty="0" smtClean="0"/>
              <a:t>Brewer: </a:t>
            </a:r>
            <a:endParaRPr lang="en-US" dirty="0" smtClean="0"/>
          </a:p>
          <a:p>
            <a:pPr lvl="2"/>
            <a:r>
              <a:rPr lang="en-US" dirty="0" smtClean="0"/>
              <a:t>phone </a:t>
            </a:r>
            <a:r>
              <a:rPr lang="en-US" dirty="0" smtClean="0"/>
              <a:t>(334)206-2734 </a:t>
            </a:r>
            <a:endParaRPr lang="en-US" dirty="0" smtClean="0"/>
          </a:p>
          <a:p>
            <a:pPr lvl="2"/>
            <a:r>
              <a:rPr lang="en-US" dirty="0" smtClean="0"/>
              <a:t>e-Mail</a:t>
            </a:r>
            <a:r>
              <a:rPr lang="en-US" dirty="0" smtClean="0"/>
              <a:t>: jill.brewer@adph.state.al.us </a:t>
            </a:r>
            <a:endParaRPr lang="en-US" dirty="0" smtClean="0"/>
          </a:p>
          <a:p>
            <a:pPr lvl="2"/>
            <a:endParaRPr lang="en-US" sz="1600" dirty="0" smtClean="0"/>
          </a:p>
          <a:p>
            <a:pPr lvl="2">
              <a:buNone/>
            </a:pPr>
            <a:r>
              <a:rPr lang="en-US" dirty="0" err="1" smtClean="0"/>
              <a:t>LaTarsha</a:t>
            </a:r>
            <a:r>
              <a:rPr lang="en-US" dirty="0" smtClean="0"/>
              <a:t> </a:t>
            </a:r>
            <a:r>
              <a:rPr lang="en-US" dirty="0" smtClean="0"/>
              <a:t>Shine: </a:t>
            </a:r>
            <a:endParaRPr lang="en-US" dirty="0" smtClean="0"/>
          </a:p>
          <a:p>
            <a:pPr lvl="2"/>
            <a:r>
              <a:rPr lang="en-US" dirty="0" smtClean="0"/>
              <a:t>phone </a:t>
            </a:r>
            <a:r>
              <a:rPr lang="en-US" dirty="0" smtClean="0"/>
              <a:t>(334)206-2754 </a:t>
            </a:r>
            <a:endParaRPr lang="en-US" dirty="0" smtClean="0"/>
          </a:p>
          <a:p>
            <a:pPr lvl="2"/>
            <a:r>
              <a:rPr lang="en-US" dirty="0" smtClean="0"/>
              <a:t>e-Mail</a:t>
            </a:r>
            <a:r>
              <a:rPr lang="en-US" dirty="0" smtClean="0"/>
              <a:t>: latarsha.shine@adph.state.al.us </a:t>
            </a:r>
            <a:endParaRPr lang="en-US" dirty="0"/>
          </a:p>
        </p:txBody>
      </p:sp>
      <p:sp>
        <p:nvSpPr>
          <p:cNvPr id="11" name="Action Button: Custom 10">
            <a:hlinkClick r:id="" action="ppaction://hlinkshowjump?jump=firstslide" highlightClick="1"/>
          </p:cNvPr>
          <p:cNvSpPr/>
          <p:nvPr/>
        </p:nvSpPr>
        <p:spPr>
          <a:xfrm>
            <a:off x="381000" y="6477000"/>
            <a:ext cx="1371600" cy="228600"/>
          </a:xfrm>
          <a:prstGeom prst="actionButtonBlank">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u="sng" cap="small" dirty="0" smtClean="0">
                <a:solidFill>
                  <a:schemeClr val="tx1"/>
                </a:solidFill>
                <a:hlinkClick r:id="rId2" action="ppaction://hlinksldjump"/>
              </a:rPr>
              <a:t>Home</a:t>
            </a:r>
            <a:endParaRPr lang="en-US" sz="1400" u="sng" cap="small" dirty="0">
              <a:solidFill>
                <a:schemeClr val="tx1"/>
              </a:solidFill>
            </a:endParaRPr>
          </a:p>
        </p:txBody>
      </p:sp>
      <p:sp>
        <p:nvSpPr>
          <p:cNvPr id="12" name="Action Button: Custom 11">
            <a:hlinkClick r:id="" action="ppaction://hlinkshowjump?jump=firstslide" highlightClick="1"/>
          </p:cNvPr>
          <p:cNvSpPr/>
          <p:nvPr/>
        </p:nvSpPr>
        <p:spPr>
          <a:xfrm>
            <a:off x="6477000" y="6477000"/>
            <a:ext cx="2362200" cy="228600"/>
          </a:xfrm>
          <a:prstGeom prst="actionButtonBlank">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u="sng" cap="small" dirty="0" smtClean="0">
                <a:solidFill>
                  <a:schemeClr val="tx1"/>
                </a:solidFill>
                <a:hlinkClick r:id="rId3" action="ppaction://hlinksldjump"/>
              </a:rPr>
              <a:t>Table of Contents</a:t>
            </a:r>
            <a:endParaRPr lang="en-US" sz="1400" u="sng" cap="small" dirty="0">
              <a:solidFill>
                <a:schemeClr val="tx1"/>
              </a:solidFill>
            </a:endParaRPr>
          </a:p>
        </p:txBody>
      </p:sp>
      <p:sp>
        <p:nvSpPr>
          <p:cNvPr id="13" name="Action Button: Custom 12">
            <a:hlinkClick r:id="" action="ppaction://hlinkshowjump?jump=previousslide" highlightClick="1"/>
          </p:cNvPr>
          <p:cNvSpPr/>
          <p:nvPr/>
        </p:nvSpPr>
        <p:spPr>
          <a:xfrm>
            <a:off x="2819400" y="6477000"/>
            <a:ext cx="1371600" cy="228600"/>
          </a:xfrm>
          <a:prstGeom prst="actionButtonBlank">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u="sng" cap="small" dirty="0" smtClean="0">
                <a:solidFill>
                  <a:schemeClr val="tx1"/>
                </a:solidFill>
                <a:hlinkClick r:id="" action="ppaction://hlinkshowjump?jump=previousslide"/>
              </a:rPr>
              <a:t>Previous</a:t>
            </a:r>
            <a:endParaRPr lang="en-US" sz="1400" u="sng" cap="small" dirty="0">
              <a:solidFill>
                <a:schemeClr val="tx1"/>
              </a:solidFill>
            </a:endParaRPr>
          </a:p>
        </p:txBody>
      </p:sp>
      <p:sp>
        <p:nvSpPr>
          <p:cNvPr id="17" name="Footer Placeholder 16"/>
          <p:cNvSpPr>
            <a:spLocks noGrp="1"/>
          </p:cNvSpPr>
          <p:nvPr>
            <p:ph type="ftr" sz="quarter" idx="11"/>
          </p:nvPr>
        </p:nvSpPr>
        <p:spPr/>
        <p:txBody>
          <a:bodyPr/>
          <a:lstStyle/>
          <a:p>
            <a:r>
              <a:rPr lang="en-US" smtClean="0"/>
              <a:t>15 of 15</a:t>
            </a:r>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990600" y="914400"/>
            <a:ext cx="7315200" cy="609600"/>
          </a:xfrm>
        </p:spPr>
        <p:txBody>
          <a:bodyPr>
            <a:normAutofit/>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r>
              <a:rPr lang="en-US" sz="2400" b="1" cap="all" dirty="0" smtClean="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rPr>
              <a:t>Social Security Verification Instructions</a:t>
            </a:r>
            <a:endParaRPr lang="en-US" sz="2400" b="1" cap="all" dirty="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endParaRPr>
          </a:p>
        </p:txBody>
      </p:sp>
      <p:sp>
        <p:nvSpPr>
          <p:cNvPr id="14" name="TextBox 13"/>
          <p:cNvSpPr txBox="1"/>
          <p:nvPr/>
        </p:nvSpPr>
        <p:spPr>
          <a:xfrm>
            <a:off x="1143000" y="2286000"/>
            <a:ext cx="6553200" cy="2031325"/>
          </a:xfrm>
          <a:prstGeom prst="rect">
            <a:avLst/>
          </a:prstGeom>
          <a:noFill/>
        </p:spPr>
        <p:txBody>
          <a:bodyPr wrap="square" rtlCol="0">
            <a:spAutoFit/>
          </a:bodyPr>
          <a:lstStyle/>
          <a:p>
            <a:endParaRPr lang="en-US" dirty="0" smtClean="0">
              <a:hlinkClick r:id="rId2" action="ppaction://hlinksldjump"/>
            </a:endParaRPr>
          </a:p>
          <a:p>
            <a:r>
              <a:rPr lang="en-US" dirty="0" smtClean="0">
                <a:hlinkClick r:id="rId2" action="ppaction://hlinksldjump"/>
              </a:rPr>
              <a:t>Verify Social Security Instructions</a:t>
            </a:r>
            <a:endParaRPr lang="en-US" dirty="0" smtClean="0"/>
          </a:p>
          <a:p>
            <a:r>
              <a:rPr lang="en-US" dirty="0" smtClean="0">
                <a:hlinkClick r:id="rId3" action="ppaction://hlinksldjump"/>
              </a:rPr>
              <a:t>SSN Verification Guidelines</a:t>
            </a:r>
            <a:endParaRPr lang="en-US" dirty="0" smtClean="0"/>
          </a:p>
          <a:p>
            <a:r>
              <a:rPr lang="en-US" dirty="0" smtClean="0">
                <a:hlinkClick r:id="rId4" action="ppaction://hlinksldjump"/>
              </a:rPr>
              <a:t>Hours of Operation</a:t>
            </a:r>
            <a:endParaRPr lang="en-US" dirty="0" smtClean="0"/>
          </a:p>
          <a:p>
            <a:r>
              <a:rPr lang="en-US" dirty="0" smtClean="0">
                <a:hlinkClick r:id="rId5" action="ppaction://hlinksldjump"/>
              </a:rPr>
              <a:t>Status Codes and Descriptions</a:t>
            </a:r>
            <a:endParaRPr lang="en-US" dirty="0" smtClean="0"/>
          </a:p>
          <a:p>
            <a:r>
              <a:rPr lang="en-US" dirty="0" smtClean="0">
                <a:hlinkClick r:id="rId6" action="ppaction://hlinksldjump"/>
              </a:rPr>
              <a:t>Frequently Asked Questions (FAQs)</a:t>
            </a:r>
            <a:endParaRPr lang="en-US" dirty="0" smtClean="0"/>
          </a:p>
          <a:p>
            <a:r>
              <a:rPr lang="en-US" dirty="0" smtClean="0">
                <a:hlinkClick r:id="rId7" action="ppaction://hlinksldjump"/>
              </a:rPr>
              <a:t>Alabama Department of Public Health Points of Contact</a:t>
            </a:r>
            <a:endParaRPr lang="en-US" dirty="0"/>
          </a:p>
        </p:txBody>
      </p:sp>
      <p:sp>
        <p:nvSpPr>
          <p:cNvPr id="11" name="Action Button: Custom 10">
            <a:hlinkClick r:id="" action="ppaction://hlinkshowjump?jump=firstslide" highlightClick="1"/>
          </p:cNvPr>
          <p:cNvSpPr/>
          <p:nvPr/>
        </p:nvSpPr>
        <p:spPr>
          <a:xfrm>
            <a:off x="381000" y="6477000"/>
            <a:ext cx="1371600" cy="228600"/>
          </a:xfrm>
          <a:prstGeom prst="actionButtonBlank">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u="sng" cap="small" dirty="0" smtClean="0">
                <a:solidFill>
                  <a:schemeClr val="tx1"/>
                </a:solidFill>
                <a:hlinkClick r:id="rId8" action="ppaction://hlinksldjump"/>
              </a:rPr>
              <a:t>Home</a:t>
            </a:r>
            <a:endParaRPr lang="en-US" sz="1400" u="sng" cap="small" dirty="0">
              <a:solidFill>
                <a:schemeClr val="tx1"/>
              </a:solidFill>
            </a:endParaRPr>
          </a:p>
        </p:txBody>
      </p:sp>
      <p:sp>
        <p:nvSpPr>
          <p:cNvPr id="13" name="Action Button: Custom 12">
            <a:hlinkClick r:id="" action="ppaction://hlinkshowjump?jump=previousslide" highlightClick="1"/>
          </p:cNvPr>
          <p:cNvSpPr/>
          <p:nvPr/>
        </p:nvSpPr>
        <p:spPr>
          <a:xfrm>
            <a:off x="2819400" y="6477000"/>
            <a:ext cx="1371600" cy="228600"/>
          </a:xfrm>
          <a:prstGeom prst="actionButtonBlank">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u="sng" cap="small" dirty="0" smtClean="0">
                <a:solidFill>
                  <a:schemeClr val="tx1"/>
                </a:solidFill>
                <a:hlinkClick r:id="" action="ppaction://hlinkshowjump?jump=previousslide"/>
              </a:rPr>
              <a:t>Previous</a:t>
            </a:r>
            <a:endParaRPr lang="en-US" sz="1400" u="sng" cap="small" dirty="0">
              <a:solidFill>
                <a:schemeClr val="tx1"/>
              </a:solidFill>
            </a:endParaRPr>
          </a:p>
        </p:txBody>
      </p:sp>
      <p:sp>
        <p:nvSpPr>
          <p:cNvPr id="15" name="Action Button: Custom 14">
            <a:hlinkClick r:id="" action="ppaction://hlinkshowjump?jump=nextslide" highlightClick="1"/>
          </p:cNvPr>
          <p:cNvSpPr/>
          <p:nvPr/>
        </p:nvSpPr>
        <p:spPr>
          <a:xfrm>
            <a:off x="4572000" y="6477000"/>
            <a:ext cx="1371600" cy="228600"/>
          </a:xfrm>
          <a:prstGeom prst="actionButtonBlank">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u="sng" cap="small" dirty="0" smtClean="0">
                <a:solidFill>
                  <a:schemeClr val="tx1"/>
                </a:solidFill>
                <a:hlinkClick r:id="" action="ppaction://hlinkshowjump?jump=nextslide"/>
              </a:rPr>
              <a:t>Next</a:t>
            </a:r>
            <a:endParaRPr lang="en-US" sz="1400" u="sng" cap="small" dirty="0">
              <a:solidFill>
                <a:schemeClr val="tx1"/>
              </a:solidFill>
            </a:endParaRPr>
          </a:p>
        </p:txBody>
      </p:sp>
      <p:sp>
        <p:nvSpPr>
          <p:cNvPr id="16" name="Action Button: Custom 15">
            <a:hlinkClick r:id="" action="ppaction://hlinkshowjump?jump=firstslide" highlightClick="1"/>
          </p:cNvPr>
          <p:cNvSpPr/>
          <p:nvPr/>
        </p:nvSpPr>
        <p:spPr>
          <a:xfrm>
            <a:off x="6477000" y="6477000"/>
            <a:ext cx="2362200" cy="228600"/>
          </a:xfrm>
          <a:prstGeom prst="actionButtonBlank">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u="sng" cap="small" dirty="0" smtClean="0">
                <a:solidFill>
                  <a:schemeClr val="tx1"/>
                </a:solidFill>
                <a:hlinkClick r:id="rId9" action="ppaction://hlinksldjump"/>
              </a:rPr>
              <a:t>Table of Contents</a:t>
            </a:r>
            <a:endParaRPr lang="en-US" sz="1400" u="sng" cap="small" dirty="0">
              <a:solidFill>
                <a:schemeClr val="tx1"/>
              </a:solidFill>
            </a:endParaRPr>
          </a:p>
        </p:txBody>
      </p:sp>
      <p:sp>
        <p:nvSpPr>
          <p:cNvPr id="19" name="Footer Placeholder 18"/>
          <p:cNvSpPr>
            <a:spLocks noGrp="1"/>
          </p:cNvSpPr>
          <p:nvPr>
            <p:ph type="ftr" sz="quarter" idx="11"/>
          </p:nvPr>
        </p:nvSpPr>
        <p:spPr/>
        <p:txBody>
          <a:bodyPr/>
          <a:lstStyle/>
          <a:p>
            <a:r>
              <a:rPr lang="en-US" smtClean="0"/>
              <a:t>2 of 15</a:t>
            </a:r>
            <a:endParaRPr lang="en-US" dirty="0"/>
          </a:p>
        </p:txBody>
      </p:sp>
      <p:sp>
        <p:nvSpPr>
          <p:cNvPr id="20" name="Title 19"/>
          <p:cNvSpPr>
            <a:spLocks noGrp="1"/>
          </p:cNvSpPr>
          <p:nvPr>
            <p:ph type="ctrTitle"/>
          </p:nvPr>
        </p:nvSpPr>
        <p:spPr>
          <a:xfrm>
            <a:off x="685800" y="1676400"/>
            <a:ext cx="7772400" cy="460375"/>
          </a:xfrm>
        </p:spPr>
        <p:txBody>
          <a:bodyPr>
            <a:normAutofit fontScale="90000"/>
          </a:bodyPr>
          <a:lstStyle/>
          <a:p>
            <a:r>
              <a:rPr lang="en-US" dirty="0" smtClean="0"/>
              <a:t>Table of Contents</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xit"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914400"/>
            <a:ext cx="8382000" cy="533400"/>
          </a:xfrm>
        </p:spPr>
        <p:txBody>
          <a:bodyPr>
            <a:normAutofit fontScale="90000"/>
          </a:bodyPr>
          <a:lstStyle/>
          <a:p>
            <a:pPr algn="l"/>
            <a:r>
              <a:rPr lang="en-US" sz="2700" b="1" kern="1200" dirty="0" smtClean="0">
                <a:solidFill>
                  <a:schemeClr val="tx1"/>
                </a:solidFill>
                <a:latin typeface="+mj-lt"/>
                <a:ea typeface="+mj-ea"/>
                <a:cs typeface="+mj-cs"/>
              </a:rPr>
              <a:t>Social Security Number Verification Instructions </a:t>
            </a:r>
            <a:r>
              <a:rPr lang="en-US" sz="2700" b="1" dirty="0" smtClean="0"/>
              <a:t>:</a:t>
            </a:r>
            <a:r>
              <a:rPr lang="en-US" dirty="0" smtClean="0"/>
              <a:t/>
            </a:r>
            <a:br>
              <a:rPr lang="en-US" dirty="0" smtClean="0"/>
            </a:br>
            <a:endParaRPr lang="en-US" dirty="0"/>
          </a:p>
        </p:txBody>
      </p:sp>
      <p:sp>
        <p:nvSpPr>
          <p:cNvPr id="3" name="Content Placeholder 2"/>
          <p:cNvSpPr>
            <a:spLocks noGrp="1"/>
          </p:cNvSpPr>
          <p:nvPr>
            <p:ph idx="1"/>
          </p:nvPr>
        </p:nvSpPr>
        <p:spPr>
          <a:xfrm>
            <a:off x="304800" y="1447800"/>
            <a:ext cx="2133600" cy="4572000"/>
          </a:xfrm>
        </p:spPr>
        <p:txBody>
          <a:bodyPr>
            <a:normAutofit fontScale="92500" lnSpcReduction="20000"/>
          </a:bodyPr>
          <a:lstStyle/>
          <a:p>
            <a:r>
              <a:rPr lang="en-US" sz="1500" dirty="0" smtClean="0"/>
              <a:t>To verify a Social Security Number, select </a:t>
            </a:r>
            <a:r>
              <a:rPr lang="en-US" sz="1500" dirty="0" smtClean="0"/>
              <a:t>an existing record that has not been signed or create a new record.  </a:t>
            </a:r>
            <a:endParaRPr lang="en-US" sz="1500" dirty="0" smtClean="0"/>
          </a:p>
          <a:p>
            <a:endParaRPr lang="en-US" sz="1500" dirty="0" smtClean="0"/>
          </a:p>
          <a:p>
            <a:r>
              <a:rPr lang="en-US" sz="1500" dirty="0" smtClean="0"/>
              <a:t>On </a:t>
            </a:r>
            <a:r>
              <a:rPr lang="en-US" sz="1500" dirty="0" smtClean="0"/>
              <a:t>the Deceased </a:t>
            </a:r>
            <a:r>
              <a:rPr lang="en-US" sz="1500" dirty="0" smtClean="0"/>
              <a:t>Tab, as displayed on the right, </a:t>
            </a:r>
            <a:r>
              <a:rPr lang="en-US" sz="1500" dirty="0" smtClean="0"/>
              <a:t>review the information to ensure </a:t>
            </a:r>
            <a:r>
              <a:rPr lang="en-US" sz="1500" dirty="0" smtClean="0"/>
              <a:t>it’s </a:t>
            </a:r>
            <a:r>
              <a:rPr lang="en-US" sz="1500" dirty="0" smtClean="0"/>
              <a:t>correct. </a:t>
            </a:r>
            <a:endParaRPr lang="en-US" sz="1500" dirty="0" smtClean="0"/>
          </a:p>
          <a:p>
            <a:pPr>
              <a:buNone/>
            </a:pPr>
            <a:r>
              <a:rPr lang="en-US" sz="1500" dirty="0" smtClean="0"/>
              <a:t> </a:t>
            </a:r>
          </a:p>
          <a:p>
            <a:r>
              <a:rPr lang="en-US" sz="1500" dirty="0" smtClean="0"/>
              <a:t>Before </a:t>
            </a:r>
            <a:r>
              <a:rPr lang="en-US" sz="1500" dirty="0" smtClean="0"/>
              <a:t>you can verify a record, Social Security requires the following fields</a:t>
            </a:r>
            <a:r>
              <a:rPr lang="en-US" sz="1500" dirty="0" smtClean="0"/>
              <a:t>:</a:t>
            </a:r>
          </a:p>
          <a:p>
            <a:pPr lvl="1">
              <a:buFont typeface="Wingdings" pitchFamily="2" charset="2"/>
              <a:buChar char="Ø"/>
            </a:pPr>
            <a:r>
              <a:rPr lang="en-US" sz="1500" dirty="0" smtClean="0"/>
              <a:t>First Name</a:t>
            </a:r>
          </a:p>
          <a:p>
            <a:pPr lvl="1">
              <a:buFont typeface="Wingdings" pitchFamily="2" charset="2"/>
              <a:buChar char="Ø"/>
            </a:pPr>
            <a:r>
              <a:rPr lang="en-US" sz="1500" dirty="0" smtClean="0"/>
              <a:t>Last Name</a:t>
            </a:r>
          </a:p>
          <a:p>
            <a:pPr lvl="1">
              <a:buFont typeface="Wingdings" pitchFamily="2" charset="2"/>
              <a:buChar char="Ø"/>
            </a:pPr>
            <a:r>
              <a:rPr lang="en-US" sz="1500" dirty="0" smtClean="0"/>
              <a:t>Sex</a:t>
            </a:r>
          </a:p>
          <a:p>
            <a:pPr lvl="1">
              <a:buFont typeface="Wingdings" pitchFamily="2" charset="2"/>
              <a:buChar char="Ø"/>
            </a:pPr>
            <a:r>
              <a:rPr lang="en-US" sz="1500" dirty="0" smtClean="0"/>
              <a:t>Date </a:t>
            </a:r>
            <a:r>
              <a:rPr lang="en-US" sz="1500" dirty="0" smtClean="0"/>
              <a:t>of </a:t>
            </a:r>
            <a:r>
              <a:rPr lang="en-US" sz="1500" dirty="0" smtClean="0"/>
              <a:t>Birth</a:t>
            </a:r>
          </a:p>
          <a:p>
            <a:pPr lvl="1">
              <a:buFont typeface="Wingdings" pitchFamily="2" charset="2"/>
              <a:buChar char="Ø"/>
            </a:pPr>
            <a:r>
              <a:rPr lang="en-US" sz="1500" dirty="0" smtClean="0"/>
              <a:t>SSN</a:t>
            </a:r>
            <a:endParaRPr lang="en-US" sz="1500" dirty="0" smtClean="0"/>
          </a:p>
          <a:p>
            <a:endParaRPr lang="en-US" sz="1600" dirty="0"/>
          </a:p>
        </p:txBody>
      </p:sp>
      <p:pic>
        <p:nvPicPr>
          <p:cNvPr id="4" name="Picture 3" descr="SSN1.JPG"/>
          <p:cNvPicPr>
            <a:picLocks noChangeAspect="1"/>
          </p:cNvPicPr>
          <p:nvPr/>
        </p:nvPicPr>
        <p:blipFill>
          <a:blip r:embed="rId2"/>
          <a:stretch>
            <a:fillRect/>
          </a:stretch>
        </p:blipFill>
        <p:spPr>
          <a:xfrm>
            <a:off x="2415172" y="1142999"/>
            <a:ext cx="6500228" cy="4981633"/>
          </a:xfrm>
          <a:prstGeom prst="rect">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path path="rect">
              <a:fillToRect l="100000" t="100000"/>
            </a:path>
            <a:tileRect r="-100000" b="-100000"/>
          </a:gradFill>
        </p:spPr>
      </p:pic>
      <p:sp>
        <p:nvSpPr>
          <p:cNvPr id="15" name="Action Button: Custom 14">
            <a:hlinkClick r:id="" action="ppaction://hlinkshowjump?jump=firstslide" highlightClick="1"/>
          </p:cNvPr>
          <p:cNvSpPr/>
          <p:nvPr/>
        </p:nvSpPr>
        <p:spPr>
          <a:xfrm>
            <a:off x="381000" y="6477000"/>
            <a:ext cx="1371600" cy="228600"/>
          </a:xfrm>
          <a:prstGeom prst="actionButtonBlank">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u="sng" cap="small" dirty="0" smtClean="0">
                <a:solidFill>
                  <a:schemeClr val="tx1"/>
                </a:solidFill>
                <a:hlinkClick r:id="rId3" action="ppaction://hlinksldjump"/>
              </a:rPr>
              <a:t>Home</a:t>
            </a:r>
            <a:endParaRPr lang="en-US" sz="1400" u="sng" cap="small" dirty="0">
              <a:solidFill>
                <a:schemeClr val="tx1"/>
              </a:solidFill>
            </a:endParaRPr>
          </a:p>
        </p:txBody>
      </p:sp>
      <p:sp>
        <p:nvSpPr>
          <p:cNvPr id="17" name="Action Button: Custom 16">
            <a:hlinkClick r:id="" action="ppaction://hlinkshowjump?jump=previousslide" highlightClick="1"/>
          </p:cNvPr>
          <p:cNvSpPr/>
          <p:nvPr/>
        </p:nvSpPr>
        <p:spPr>
          <a:xfrm>
            <a:off x="2819400" y="6477000"/>
            <a:ext cx="1371600" cy="228600"/>
          </a:xfrm>
          <a:prstGeom prst="actionButtonBlank">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u="sng" cap="small" dirty="0" smtClean="0">
                <a:solidFill>
                  <a:schemeClr val="tx1"/>
                </a:solidFill>
                <a:hlinkClick r:id="" action="ppaction://hlinkshowjump?jump=previousslide"/>
              </a:rPr>
              <a:t>Previous</a:t>
            </a:r>
            <a:endParaRPr lang="en-US" sz="1400" u="sng" cap="small" dirty="0">
              <a:solidFill>
                <a:schemeClr val="tx1"/>
              </a:solidFill>
            </a:endParaRPr>
          </a:p>
        </p:txBody>
      </p:sp>
      <p:sp>
        <p:nvSpPr>
          <p:cNvPr id="18" name="Action Button: Custom 17">
            <a:hlinkClick r:id="" action="ppaction://hlinkshowjump?jump=nextslide" highlightClick="1"/>
          </p:cNvPr>
          <p:cNvSpPr/>
          <p:nvPr/>
        </p:nvSpPr>
        <p:spPr>
          <a:xfrm>
            <a:off x="4572000" y="6477000"/>
            <a:ext cx="1371600" cy="228600"/>
          </a:xfrm>
          <a:prstGeom prst="actionButtonBlank">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u="sng" cap="small" dirty="0" smtClean="0">
                <a:solidFill>
                  <a:schemeClr val="tx1"/>
                </a:solidFill>
                <a:hlinkClick r:id="" action="ppaction://hlinkshowjump?jump=nextslide"/>
              </a:rPr>
              <a:t>Next</a:t>
            </a:r>
            <a:endParaRPr lang="en-US" sz="1400" u="sng" cap="small" dirty="0">
              <a:solidFill>
                <a:schemeClr val="tx1"/>
              </a:solidFill>
            </a:endParaRPr>
          </a:p>
        </p:txBody>
      </p:sp>
      <p:sp>
        <p:nvSpPr>
          <p:cNvPr id="19" name="Action Button: Custom 18">
            <a:hlinkClick r:id="" action="ppaction://hlinkshowjump?jump=firstslide" highlightClick="1"/>
          </p:cNvPr>
          <p:cNvSpPr/>
          <p:nvPr/>
        </p:nvSpPr>
        <p:spPr>
          <a:xfrm>
            <a:off x="6477000" y="6477000"/>
            <a:ext cx="2362200" cy="228600"/>
          </a:xfrm>
          <a:prstGeom prst="actionButtonBlank">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u="sng" cap="small" dirty="0" smtClean="0">
                <a:solidFill>
                  <a:schemeClr val="tx1"/>
                </a:solidFill>
                <a:hlinkClick r:id="rId4" action="ppaction://hlinksldjump"/>
              </a:rPr>
              <a:t>Table of Contents</a:t>
            </a:r>
            <a:endParaRPr lang="en-US" sz="1400" u="sng" cap="small" dirty="0">
              <a:solidFill>
                <a:schemeClr val="tx1"/>
              </a:solidFill>
            </a:endParaRPr>
          </a:p>
        </p:txBody>
      </p:sp>
      <p:sp>
        <p:nvSpPr>
          <p:cNvPr id="22" name="Footer Placeholder 21"/>
          <p:cNvSpPr>
            <a:spLocks noGrp="1"/>
          </p:cNvSpPr>
          <p:nvPr>
            <p:ph type="ftr" sz="quarter" idx="11"/>
          </p:nvPr>
        </p:nvSpPr>
        <p:spPr/>
        <p:txBody>
          <a:bodyPr/>
          <a:lstStyle/>
          <a:p>
            <a:r>
              <a:rPr lang="en-US" smtClean="0"/>
              <a:t>3 of 15</a:t>
            </a:r>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914400"/>
            <a:ext cx="8382000" cy="533400"/>
          </a:xfrm>
        </p:spPr>
        <p:txBody>
          <a:bodyPr>
            <a:normAutofit fontScale="90000"/>
          </a:bodyPr>
          <a:lstStyle/>
          <a:p>
            <a:pPr algn="l"/>
            <a:r>
              <a:rPr lang="en-US" sz="2700" b="1" dirty="0" smtClean="0"/>
              <a:t>Social Security Number Verification Instructions (continued):</a:t>
            </a:r>
            <a:r>
              <a:rPr lang="en-US" dirty="0" smtClean="0"/>
              <a:t/>
            </a:r>
            <a:br>
              <a:rPr lang="en-US" dirty="0" smtClean="0"/>
            </a:br>
            <a:endParaRPr lang="en-US" dirty="0"/>
          </a:p>
        </p:txBody>
      </p:sp>
      <p:sp>
        <p:nvSpPr>
          <p:cNvPr id="3" name="Content Placeholder 2"/>
          <p:cNvSpPr>
            <a:spLocks noGrp="1"/>
          </p:cNvSpPr>
          <p:nvPr>
            <p:ph idx="1"/>
          </p:nvPr>
        </p:nvSpPr>
        <p:spPr>
          <a:xfrm>
            <a:off x="304800" y="1447800"/>
            <a:ext cx="2133600" cy="4572000"/>
          </a:xfrm>
        </p:spPr>
        <p:txBody>
          <a:bodyPr>
            <a:normAutofit/>
          </a:bodyPr>
          <a:lstStyle/>
          <a:p>
            <a:r>
              <a:rPr lang="en-US" sz="1400" dirty="0" smtClean="0"/>
              <a:t>Click </a:t>
            </a:r>
            <a:r>
              <a:rPr lang="en-US" sz="1400" dirty="0" smtClean="0"/>
              <a:t>“Verify Social Security Number” at the bottom of the Deceased Tab </a:t>
            </a:r>
            <a:r>
              <a:rPr lang="en-US" sz="1400" dirty="0" smtClean="0"/>
              <a:t>page.  </a:t>
            </a:r>
          </a:p>
          <a:p>
            <a:endParaRPr lang="en-US" sz="1400" dirty="0" smtClean="0"/>
          </a:p>
          <a:p>
            <a:r>
              <a:rPr lang="en-US" sz="1400" dirty="0" smtClean="0"/>
              <a:t>The Social Security Verification Page will open displaying the required SSA fields. </a:t>
            </a:r>
            <a:r>
              <a:rPr lang="en-US" sz="1400" dirty="0" smtClean="0"/>
              <a:t> </a:t>
            </a:r>
          </a:p>
          <a:p>
            <a:endParaRPr lang="en-US" sz="1500" dirty="0" smtClean="0"/>
          </a:p>
          <a:p>
            <a:endParaRPr lang="en-US" sz="1600" dirty="0"/>
          </a:p>
        </p:txBody>
      </p:sp>
      <p:pic>
        <p:nvPicPr>
          <p:cNvPr id="4" name="Picture 3" descr="SSN1.JPG"/>
          <p:cNvPicPr>
            <a:picLocks noChangeAspect="1"/>
          </p:cNvPicPr>
          <p:nvPr/>
        </p:nvPicPr>
        <p:blipFill>
          <a:blip r:embed="rId3"/>
          <a:stretch>
            <a:fillRect/>
          </a:stretch>
        </p:blipFill>
        <p:spPr>
          <a:xfrm>
            <a:off x="2438400" y="1143000"/>
            <a:ext cx="6462866" cy="4952999"/>
          </a:xfrm>
          <a:prstGeom prst="rect">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path path="rect">
              <a:fillToRect l="100000" t="100000"/>
            </a:path>
            <a:tileRect r="-100000" b="-100000"/>
          </a:gradFill>
        </p:spPr>
      </p:pic>
      <p:sp>
        <p:nvSpPr>
          <p:cNvPr id="11" name="Action Button: Custom 10">
            <a:hlinkClick r:id="" action="ppaction://hlinkshowjump?jump=firstslide" highlightClick="1"/>
          </p:cNvPr>
          <p:cNvSpPr/>
          <p:nvPr/>
        </p:nvSpPr>
        <p:spPr>
          <a:xfrm>
            <a:off x="381000" y="6477000"/>
            <a:ext cx="1371600" cy="228600"/>
          </a:xfrm>
          <a:prstGeom prst="actionButtonBlank">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u="sng" cap="small" dirty="0" smtClean="0">
                <a:solidFill>
                  <a:schemeClr val="tx1"/>
                </a:solidFill>
                <a:hlinkClick r:id="rId4" action="ppaction://hlinksldjump"/>
              </a:rPr>
              <a:t>Home</a:t>
            </a:r>
            <a:endParaRPr lang="en-US" sz="1400" u="sng" cap="small" dirty="0">
              <a:solidFill>
                <a:schemeClr val="tx1"/>
              </a:solidFill>
            </a:endParaRPr>
          </a:p>
        </p:txBody>
      </p:sp>
      <p:sp>
        <p:nvSpPr>
          <p:cNvPr id="13" name="Action Button: Custom 12">
            <a:hlinkClick r:id="" action="ppaction://hlinkshowjump?jump=previousslide" highlightClick="1"/>
          </p:cNvPr>
          <p:cNvSpPr/>
          <p:nvPr/>
        </p:nvSpPr>
        <p:spPr>
          <a:xfrm>
            <a:off x="2819400" y="6477000"/>
            <a:ext cx="1371600" cy="228600"/>
          </a:xfrm>
          <a:prstGeom prst="actionButtonBlank">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u="sng" cap="small" dirty="0" smtClean="0">
                <a:solidFill>
                  <a:schemeClr val="tx1"/>
                </a:solidFill>
                <a:hlinkClick r:id="" action="ppaction://hlinkshowjump?jump=previousslide"/>
              </a:rPr>
              <a:t>Previous</a:t>
            </a:r>
            <a:endParaRPr lang="en-US" sz="1400" u="sng" cap="small" dirty="0">
              <a:solidFill>
                <a:schemeClr val="tx1"/>
              </a:solidFill>
            </a:endParaRPr>
          </a:p>
        </p:txBody>
      </p:sp>
      <p:sp>
        <p:nvSpPr>
          <p:cNvPr id="14" name="Action Button: Custom 13">
            <a:hlinkClick r:id="" action="ppaction://hlinkshowjump?jump=nextslide" highlightClick="1"/>
          </p:cNvPr>
          <p:cNvSpPr/>
          <p:nvPr/>
        </p:nvSpPr>
        <p:spPr>
          <a:xfrm>
            <a:off x="4572000" y="6477000"/>
            <a:ext cx="1371600" cy="228600"/>
          </a:xfrm>
          <a:prstGeom prst="actionButtonBlank">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u="sng" cap="small" dirty="0" smtClean="0">
                <a:solidFill>
                  <a:schemeClr val="tx1"/>
                </a:solidFill>
                <a:hlinkClick r:id="" action="ppaction://hlinkshowjump?jump=nextslide"/>
              </a:rPr>
              <a:t>Next</a:t>
            </a:r>
            <a:endParaRPr lang="en-US" sz="1400" u="sng" cap="small" dirty="0">
              <a:solidFill>
                <a:schemeClr val="tx1"/>
              </a:solidFill>
            </a:endParaRPr>
          </a:p>
        </p:txBody>
      </p:sp>
      <p:sp>
        <p:nvSpPr>
          <p:cNvPr id="15" name="Action Button: Custom 14">
            <a:hlinkClick r:id="" action="ppaction://hlinkshowjump?jump=firstslide" highlightClick="1"/>
          </p:cNvPr>
          <p:cNvSpPr/>
          <p:nvPr/>
        </p:nvSpPr>
        <p:spPr>
          <a:xfrm>
            <a:off x="6477000" y="6477000"/>
            <a:ext cx="2362200" cy="228600"/>
          </a:xfrm>
          <a:prstGeom prst="actionButtonBlank">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u="sng" cap="small" dirty="0" smtClean="0">
                <a:solidFill>
                  <a:schemeClr val="tx1"/>
                </a:solidFill>
                <a:hlinkClick r:id="rId5" action="ppaction://hlinksldjump"/>
              </a:rPr>
              <a:t>Table of Contents</a:t>
            </a:r>
            <a:endParaRPr lang="en-US" sz="1400" u="sng" cap="small" dirty="0">
              <a:solidFill>
                <a:schemeClr val="tx1"/>
              </a:solidFill>
            </a:endParaRPr>
          </a:p>
        </p:txBody>
      </p:sp>
      <p:sp>
        <p:nvSpPr>
          <p:cNvPr id="18" name="Footer Placeholder 17"/>
          <p:cNvSpPr>
            <a:spLocks noGrp="1"/>
          </p:cNvSpPr>
          <p:nvPr>
            <p:ph type="ftr" sz="quarter" idx="11"/>
          </p:nvPr>
        </p:nvSpPr>
        <p:spPr/>
        <p:txBody>
          <a:bodyPr/>
          <a:lstStyle/>
          <a:p>
            <a:r>
              <a:rPr lang="en-US" dirty="0" smtClean="0"/>
              <a:t>4 of 15</a:t>
            </a:r>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914400"/>
            <a:ext cx="8382000" cy="533400"/>
          </a:xfrm>
        </p:spPr>
        <p:txBody>
          <a:bodyPr>
            <a:normAutofit fontScale="90000"/>
          </a:bodyPr>
          <a:lstStyle/>
          <a:p>
            <a:pPr algn="l"/>
            <a:r>
              <a:rPr lang="en-US" sz="2700" b="1" dirty="0" smtClean="0"/>
              <a:t>Social Security Number Verification Instructions (continued):</a:t>
            </a:r>
            <a:r>
              <a:rPr lang="en-US" dirty="0" smtClean="0"/>
              <a:t/>
            </a:r>
            <a:br>
              <a:rPr lang="en-US" dirty="0" smtClean="0"/>
            </a:br>
            <a:endParaRPr lang="en-US" dirty="0"/>
          </a:p>
        </p:txBody>
      </p:sp>
      <p:sp>
        <p:nvSpPr>
          <p:cNvPr id="3" name="Content Placeholder 2"/>
          <p:cNvSpPr>
            <a:spLocks noGrp="1"/>
          </p:cNvSpPr>
          <p:nvPr>
            <p:ph idx="1"/>
          </p:nvPr>
        </p:nvSpPr>
        <p:spPr>
          <a:xfrm>
            <a:off x="304800" y="1447800"/>
            <a:ext cx="1676400" cy="4572000"/>
          </a:xfrm>
        </p:spPr>
        <p:txBody>
          <a:bodyPr>
            <a:normAutofit/>
          </a:bodyPr>
          <a:lstStyle/>
          <a:p>
            <a:r>
              <a:rPr lang="en-US" sz="1200" dirty="0" smtClean="0"/>
              <a:t>Notice the core information from the Deceased Tab is displayed on the Social Security Number Verification Page.  </a:t>
            </a:r>
          </a:p>
          <a:p>
            <a:endParaRPr lang="en-US" sz="1200" dirty="0" smtClean="0"/>
          </a:p>
          <a:p>
            <a:r>
              <a:rPr lang="en-US" sz="1200" dirty="0" smtClean="0"/>
              <a:t>You may modify information in these fields on the Verification </a:t>
            </a:r>
            <a:r>
              <a:rPr lang="en-US" sz="1200" dirty="0" smtClean="0"/>
              <a:t>page as well as on the Deceased Tab during the verification process.  </a:t>
            </a:r>
          </a:p>
          <a:p>
            <a:pPr>
              <a:buNone/>
            </a:pPr>
            <a:endParaRPr lang="en-US" sz="1400" dirty="0" smtClean="0"/>
          </a:p>
          <a:p>
            <a:endParaRPr lang="en-US" sz="1500" dirty="0" smtClean="0"/>
          </a:p>
          <a:p>
            <a:endParaRPr lang="en-US" sz="1600" dirty="0"/>
          </a:p>
        </p:txBody>
      </p:sp>
      <p:pic>
        <p:nvPicPr>
          <p:cNvPr id="4" name="Picture 3" descr="SSN1.JPG"/>
          <p:cNvPicPr>
            <a:picLocks noChangeAspect="1"/>
          </p:cNvPicPr>
          <p:nvPr/>
        </p:nvPicPr>
        <p:blipFill>
          <a:blip r:embed="rId2"/>
          <a:stretch>
            <a:fillRect/>
          </a:stretch>
        </p:blipFill>
        <p:spPr>
          <a:xfrm>
            <a:off x="1963200" y="1447800"/>
            <a:ext cx="7010699" cy="4419600"/>
          </a:xfrm>
          <a:prstGeom prst="rect">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path path="rect">
              <a:fillToRect l="100000" t="100000"/>
            </a:path>
            <a:tileRect r="-100000" b="-100000"/>
          </a:gradFill>
        </p:spPr>
      </p:pic>
      <p:sp>
        <p:nvSpPr>
          <p:cNvPr id="11" name="Action Button: Custom 10">
            <a:hlinkClick r:id="" action="ppaction://hlinkshowjump?jump=firstslide" highlightClick="1"/>
          </p:cNvPr>
          <p:cNvSpPr/>
          <p:nvPr/>
        </p:nvSpPr>
        <p:spPr>
          <a:xfrm>
            <a:off x="381000" y="6477000"/>
            <a:ext cx="1371600" cy="228600"/>
          </a:xfrm>
          <a:prstGeom prst="actionButtonBlank">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u="sng" cap="small" dirty="0" smtClean="0">
                <a:solidFill>
                  <a:schemeClr val="tx1"/>
                </a:solidFill>
                <a:hlinkClick r:id="rId3" action="ppaction://hlinksldjump"/>
              </a:rPr>
              <a:t>Home</a:t>
            </a:r>
            <a:endParaRPr lang="en-US" sz="1400" u="sng" cap="small" dirty="0">
              <a:solidFill>
                <a:schemeClr val="tx1"/>
              </a:solidFill>
            </a:endParaRPr>
          </a:p>
        </p:txBody>
      </p:sp>
      <p:sp>
        <p:nvSpPr>
          <p:cNvPr id="13" name="Action Button: Custom 12">
            <a:hlinkClick r:id="" action="ppaction://hlinkshowjump?jump=previousslide" highlightClick="1"/>
          </p:cNvPr>
          <p:cNvSpPr/>
          <p:nvPr/>
        </p:nvSpPr>
        <p:spPr>
          <a:xfrm>
            <a:off x="2819400" y="6477000"/>
            <a:ext cx="1371600" cy="228600"/>
          </a:xfrm>
          <a:prstGeom prst="actionButtonBlank">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u="sng" cap="small" dirty="0" smtClean="0">
                <a:solidFill>
                  <a:schemeClr val="tx1"/>
                </a:solidFill>
                <a:hlinkClick r:id="" action="ppaction://hlinkshowjump?jump=previousslide"/>
              </a:rPr>
              <a:t>Previous</a:t>
            </a:r>
            <a:endParaRPr lang="en-US" sz="1400" u="sng" cap="small" dirty="0">
              <a:solidFill>
                <a:schemeClr val="tx1"/>
              </a:solidFill>
            </a:endParaRPr>
          </a:p>
        </p:txBody>
      </p:sp>
      <p:sp>
        <p:nvSpPr>
          <p:cNvPr id="14" name="Action Button: Custom 13">
            <a:hlinkClick r:id="" action="ppaction://hlinkshowjump?jump=nextslide" highlightClick="1"/>
          </p:cNvPr>
          <p:cNvSpPr/>
          <p:nvPr/>
        </p:nvSpPr>
        <p:spPr>
          <a:xfrm>
            <a:off x="4572000" y="6477000"/>
            <a:ext cx="1371600" cy="228600"/>
          </a:xfrm>
          <a:prstGeom prst="actionButtonBlank">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u="sng" cap="small" dirty="0" smtClean="0">
                <a:solidFill>
                  <a:schemeClr val="tx1"/>
                </a:solidFill>
                <a:hlinkClick r:id="" action="ppaction://hlinkshowjump?jump=nextslide"/>
              </a:rPr>
              <a:t>Next</a:t>
            </a:r>
            <a:endParaRPr lang="en-US" sz="1400" u="sng" cap="small" dirty="0">
              <a:solidFill>
                <a:schemeClr val="tx1"/>
              </a:solidFill>
            </a:endParaRPr>
          </a:p>
        </p:txBody>
      </p:sp>
      <p:sp>
        <p:nvSpPr>
          <p:cNvPr id="15" name="Action Button: Custom 14">
            <a:hlinkClick r:id="" action="ppaction://hlinkshowjump?jump=firstslide" highlightClick="1"/>
          </p:cNvPr>
          <p:cNvSpPr/>
          <p:nvPr/>
        </p:nvSpPr>
        <p:spPr>
          <a:xfrm>
            <a:off x="6477000" y="6477000"/>
            <a:ext cx="2362200" cy="228600"/>
          </a:xfrm>
          <a:prstGeom prst="actionButtonBlank">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u="sng" cap="small" dirty="0" smtClean="0">
                <a:solidFill>
                  <a:schemeClr val="tx1"/>
                </a:solidFill>
                <a:hlinkClick r:id="rId4" action="ppaction://hlinksldjump"/>
              </a:rPr>
              <a:t>Table of Contents</a:t>
            </a:r>
            <a:endParaRPr lang="en-US" sz="1400" u="sng" cap="small" dirty="0">
              <a:solidFill>
                <a:schemeClr val="tx1"/>
              </a:solidFill>
            </a:endParaRPr>
          </a:p>
        </p:txBody>
      </p:sp>
      <p:sp>
        <p:nvSpPr>
          <p:cNvPr id="18" name="Footer Placeholder 17"/>
          <p:cNvSpPr>
            <a:spLocks noGrp="1"/>
          </p:cNvSpPr>
          <p:nvPr>
            <p:ph type="ftr" sz="quarter" idx="11"/>
          </p:nvPr>
        </p:nvSpPr>
        <p:spPr/>
        <p:txBody>
          <a:bodyPr/>
          <a:lstStyle/>
          <a:p>
            <a:r>
              <a:rPr lang="en-US" smtClean="0"/>
              <a:t>5 of 15</a:t>
            </a:r>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914400"/>
            <a:ext cx="8382000" cy="533400"/>
          </a:xfrm>
        </p:spPr>
        <p:txBody>
          <a:bodyPr>
            <a:normAutofit fontScale="90000"/>
          </a:bodyPr>
          <a:lstStyle/>
          <a:p>
            <a:pPr algn="l"/>
            <a:r>
              <a:rPr lang="en-US" sz="2700" b="1" dirty="0" smtClean="0"/>
              <a:t>Social Security Number Verification Instructions (continued):</a:t>
            </a:r>
            <a:r>
              <a:rPr lang="en-US" dirty="0" smtClean="0"/>
              <a:t/>
            </a:r>
            <a:br>
              <a:rPr lang="en-US" dirty="0" smtClean="0"/>
            </a:br>
            <a:endParaRPr lang="en-US" dirty="0"/>
          </a:p>
        </p:txBody>
      </p:sp>
      <p:sp>
        <p:nvSpPr>
          <p:cNvPr id="3" name="Content Placeholder 2"/>
          <p:cNvSpPr>
            <a:spLocks noGrp="1"/>
          </p:cNvSpPr>
          <p:nvPr>
            <p:ph idx="1"/>
          </p:nvPr>
        </p:nvSpPr>
        <p:spPr>
          <a:xfrm>
            <a:off x="152400" y="1447800"/>
            <a:ext cx="1981200" cy="4572000"/>
          </a:xfrm>
        </p:spPr>
        <p:txBody>
          <a:bodyPr>
            <a:normAutofit fontScale="92500" lnSpcReduction="10000"/>
          </a:bodyPr>
          <a:lstStyle/>
          <a:p>
            <a:r>
              <a:rPr lang="en-US" sz="1300" dirty="0" smtClean="0"/>
              <a:t>Once you ensure the information in the six fields are accurate, you are ready to Verify the record.   Remember </a:t>
            </a:r>
            <a:r>
              <a:rPr lang="en-US" sz="1300" dirty="0" smtClean="0"/>
              <a:t>only the Middle Name is </a:t>
            </a:r>
            <a:r>
              <a:rPr lang="en-US" sz="1300" dirty="0" smtClean="0"/>
              <a:t>optional.  The </a:t>
            </a:r>
            <a:r>
              <a:rPr lang="en-US" sz="1300" dirty="0" smtClean="0"/>
              <a:t>remaining five fields are </a:t>
            </a:r>
            <a:r>
              <a:rPr lang="en-US" sz="1300" dirty="0" smtClean="0"/>
              <a:t>required. </a:t>
            </a:r>
          </a:p>
          <a:p>
            <a:endParaRPr lang="en-US" sz="1300" dirty="0" smtClean="0"/>
          </a:p>
          <a:p>
            <a:r>
              <a:rPr lang="en-US" sz="1300" dirty="0" smtClean="0"/>
              <a:t>To </a:t>
            </a:r>
            <a:r>
              <a:rPr lang="en-US" sz="1300" dirty="0" smtClean="0"/>
              <a:t>verify the record with the Social Security </a:t>
            </a:r>
            <a:r>
              <a:rPr lang="en-US" sz="1300" dirty="0" smtClean="0"/>
              <a:t>Administration, </a:t>
            </a:r>
            <a:r>
              <a:rPr lang="en-US" sz="1300" dirty="0" smtClean="0"/>
              <a:t>click “Save &amp; Verify”. </a:t>
            </a:r>
            <a:endParaRPr lang="en-US" sz="1300" dirty="0" smtClean="0"/>
          </a:p>
          <a:p>
            <a:endParaRPr lang="en-US" sz="1300" dirty="0" smtClean="0"/>
          </a:p>
          <a:p>
            <a:r>
              <a:rPr lang="en-US" sz="1300" dirty="0" smtClean="0"/>
              <a:t>After you click “Save and Verify” any changes made to the six fields displayed on this screen will save and the information will be transmitted directly to the Social Security Administration.</a:t>
            </a:r>
            <a:endParaRPr lang="en-US" sz="1300" dirty="0" smtClean="0"/>
          </a:p>
          <a:p>
            <a:endParaRPr lang="en-US" sz="1500" dirty="0" smtClean="0"/>
          </a:p>
          <a:p>
            <a:endParaRPr lang="en-US" sz="1600" dirty="0"/>
          </a:p>
        </p:txBody>
      </p:sp>
      <p:pic>
        <p:nvPicPr>
          <p:cNvPr id="4" name="Picture 3" descr="SSN1.JPG"/>
          <p:cNvPicPr>
            <a:picLocks noChangeAspect="1"/>
          </p:cNvPicPr>
          <p:nvPr/>
        </p:nvPicPr>
        <p:blipFill>
          <a:blip r:embed="rId2"/>
          <a:stretch>
            <a:fillRect/>
          </a:stretch>
        </p:blipFill>
        <p:spPr>
          <a:xfrm>
            <a:off x="2102262" y="1447800"/>
            <a:ext cx="6889824" cy="4343400"/>
          </a:xfrm>
          <a:prstGeom prst="rect">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path path="rect">
              <a:fillToRect l="100000" t="100000"/>
            </a:path>
            <a:tileRect r="-100000" b="-100000"/>
          </a:gradFill>
        </p:spPr>
      </p:pic>
      <p:sp>
        <p:nvSpPr>
          <p:cNvPr id="11" name="Action Button: Custom 10">
            <a:hlinkClick r:id="" action="ppaction://hlinkshowjump?jump=firstslide" highlightClick="1"/>
          </p:cNvPr>
          <p:cNvSpPr/>
          <p:nvPr/>
        </p:nvSpPr>
        <p:spPr>
          <a:xfrm>
            <a:off x="381000" y="6477000"/>
            <a:ext cx="1371600" cy="228600"/>
          </a:xfrm>
          <a:prstGeom prst="actionButtonBlank">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u="sng" cap="small" dirty="0" smtClean="0">
                <a:solidFill>
                  <a:schemeClr val="tx1"/>
                </a:solidFill>
                <a:hlinkClick r:id="rId3" action="ppaction://hlinksldjump"/>
              </a:rPr>
              <a:t>Home</a:t>
            </a:r>
            <a:endParaRPr lang="en-US" sz="1400" u="sng" cap="small" dirty="0">
              <a:solidFill>
                <a:schemeClr val="tx1"/>
              </a:solidFill>
            </a:endParaRPr>
          </a:p>
        </p:txBody>
      </p:sp>
      <p:sp>
        <p:nvSpPr>
          <p:cNvPr id="13" name="Action Button: Custom 12">
            <a:hlinkClick r:id="" action="ppaction://hlinkshowjump?jump=previousslide" highlightClick="1"/>
          </p:cNvPr>
          <p:cNvSpPr/>
          <p:nvPr/>
        </p:nvSpPr>
        <p:spPr>
          <a:xfrm>
            <a:off x="2819400" y="6477000"/>
            <a:ext cx="1371600" cy="228600"/>
          </a:xfrm>
          <a:prstGeom prst="actionButtonBlank">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u="sng" cap="small" dirty="0" smtClean="0">
                <a:solidFill>
                  <a:schemeClr val="tx1"/>
                </a:solidFill>
                <a:hlinkClick r:id="" action="ppaction://hlinkshowjump?jump=previousslide"/>
              </a:rPr>
              <a:t>Previous</a:t>
            </a:r>
            <a:endParaRPr lang="en-US" sz="1400" u="sng" cap="small" dirty="0">
              <a:solidFill>
                <a:schemeClr val="tx1"/>
              </a:solidFill>
            </a:endParaRPr>
          </a:p>
        </p:txBody>
      </p:sp>
      <p:sp>
        <p:nvSpPr>
          <p:cNvPr id="14" name="Action Button: Custom 13">
            <a:hlinkClick r:id="" action="ppaction://hlinkshowjump?jump=nextslide" highlightClick="1"/>
          </p:cNvPr>
          <p:cNvSpPr/>
          <p:nvPr/>
        </p:nvSpPr>
        <p:spPr>
          <a:xfrm>
            <a:off x="4572000" y="6477000"/>
            <a:ext cx="1371600" cy="228600"/>
          </a:xfrm>
          <a:prstGeom prst="actionButtonBlank">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u="sng" cap="small" dirty="0" smtClean="0">
                <a:solidFill>
                  <a:schemeClr val="tx1"/>
                </a:solidFill>
                <a:hlinkClick r:id="" action="ppaction://hlinkshowjump?jump=nextslide"/>
              </a:rPr>
              <a:t>Next</a:t>
            </a:r>
            <a:endParaRPr lang="en-US" sz="1400" u="sng" cap="small" dirty="0">
              <a:solidFill>
                <a:schemeClr val="tx1"/>
              </a:solidFill>
            </a:endParaRPr>
          </a:p>
        </p:txBody>
      </p:sp>
      <p:sp>
        <p:nvSpPr>
          <p:cNvPr id="15" name="Action Button: Custom 14">
            <a:hlinkClick r:id="" action="ppaction://hlinkshowjump?jump=firstslide" highlightClick="1"/>
          </p:cNvPr>
          <p:cNvSpPr/>
          <p:nvPr/>
        </p:nvSpPr>
        <p:spPr>
          <a:xfrm>
            <a:off x="6477000" y="6477000"/>
            <a:ext cx="2362200" cy="228600"/>
          </a:xfrm>
          <a:prstGeom prst="actionButtonBlank">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u="sng" cap="small" dirty="0" smtClean="0">
                <a:solidFill>
                  <a:schemeClr val="tx1"/>
                </a:solidFill>
                <a:hlinkClick r:id="rId4" action="ppaction://hlinksldjump"/>
              </a:rPr>
              <a:t>Table of Contents</a:t>
            </a:r>
            <a:endParaRPr lang="en-US" sz="1400" u="sng" cap="small" dirty="0">
              <a:solidFill>
                <a:schemeClr val="tx1"/>
              </a:solidFill>
            </a:endParaRPr>
          </a:p>
        </p:txBody>
      </p:sp>
      <p:sp>
        <p:nvSpPr>
          <p:cNvPr id="18" name="Footer Placeholder 17"/>
          <p:cNvSpPr>
            <a:spLocks noGrp="1"/>
          </p:cNvSpPr>
          <p:nvPr>
            <p:ph type="ftr" sz="quarter" idx="11"/>
          </p:nvPr>
        </p:nvSpPr>
        <p:spPr/>
        <p:txBody>
          <a:bodyPr/>
          <a:lstStyle/>
          <a:p>
            <a:r>
              <a:rPr lang="en-US" smtClean="0"/>
              <a:t>6 of 15</a:t>
            </a:r>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914400"/>
            <a:ext cx="8382000" cy="533400"/>
          </a:xfrm>
        </p:spPr>
        <p:txBody>
          <a:bodyPr>
            <a:normAutofit fontScale="90000"/>
          </a:bodyPr>
          <a:lstStyle/>
          <a:p>
            <a:pPr algn="l"/>
            <a:r>
              <a:rPr lang="en-US" sz="2700" b="1" dirty="0" smtClean="0"/>
              <a:t>Social Security Number Verification Instructions (continued):</a:t>
            </a:r>
            <a:r>
              <a:rPr lang="en-US" dirty="0" smtClean="0"/>
              <a:t/>
            </a:r>
            <a:br>
              <a:rPr lang="en-US" dirty="0" smtClean="0"/>
            </a:br>
            <a:endParaRPr lang="en-US" dirty="0"/>
          </a:p>
        </p:txBody>
      </p:sp>
      <p:sp>
        <p:nvSpPr>
          <p:cNvPr id="3" name="Content Placeholder 2"/>
          <p:cNvSpPr>
            <a:spLocks noGrp="1"/>
          </p:cNvSpPr>
          <p:nvPr>
            <p:ph idx="1"/>
          </p:nvPr>
        </p:nvSpPr>
        <p:spPr>
          <a:xfrm>
            <a:off x="152400" y="1447800"/>
            <a:ext cx="1905000" cy="4572000"/>
          </a:xfrm>
        </p:spPr>
        <p:txBody>
          <a:bodyPr>
            <a:normAutofit fontScale="92500" lnSpcReduction="20000"/>
          </a:bodyPr>
          <a:lstStyle/>
          <a:p>
            <a:r>
              <a:rPr lang="en-US" sz="1400" dirty="0" smtClean="0"/>
              <a:t>Notice the verification attempt will be displayed in the SSN Verification Attempts grid with “New” usually displaying in the Status column.  </a:t>
            </a:r>
          </a:p>
          <a:p>
            <a:endParaRPr lang="en-US" sz="1400" dirty="0" smtClean="0"/>
          </a:p>
          <a:p>
            <a:r>
              <a:rPr lang="en-US" sz="1400" dirty="0" smtClean="0"/>
              <a:t>To </a:t>
            </a:r>
            <a:r>
              <a:rPr lang="en-US" sz="1400" dirty="0" smtClean="0"/>
              <a:t>retrieve </a:t>
            </a:r>
            <a:r>
              <a:rPr lang="en-US" sz="1400" dirty="0" smtClean="0"/>
              <a:t>the </a:t>
            </a:r>
            <a:r>
              <a:rPr lang="en-US" sz="1400" dirty="0" smtClean="0"/>
              <a:t>response from Social Security, click “Refresh Screen”. </a:t>
            </a:r>
            <a:endParaRPr lang="en-US" sz="1400" dirty="0" smtClean="0"/>
          </a:p>
          <a:p>
            <a:endParaRPr lang="en-US" sz="1400" dirty="0" smtClean="0"/>
          </a:p>
          <a:p>
            <a:r>
              <a:rPr lang="en-US" sz="1400" dirty="0" smtClean="0"/>
              <a:t>Depending on the network traffic you may receive an immediate response with the word “Pending” or you may get a response indicating the verification status of the Social Security Number of the deceased.  </a:t>
            </a:r>
            <a:endParaRPr lang="en-US" sz="1400" dirty="0" smtClean="0"/>
          </a:p>
          <a:p>
            <a:endParaRPr lang="en-US" sz="1500" dirty="0" smtClean="0"/>
          </a:p>
          <a:p>
            <a:endParaRPr lang="en-US" sz="1600" dirty="0"/>
          </a:p>
        </p:txBody>
      </p:sp>
      <p:pic>
        <p:nvPicPr>
          <p:cNvPr id="4" name="Picture 3" descr="SSN1.JPG"/>
          <p:cNvPicPr>
            <a:picLocks noChangeAspect="1"/>
          </p:cNvPicPr>
          <p:nvPr/>
        </p:nvPicPr>
        <p:blipFill>
          <a:blip r:embed="rId2"/>
          <a:stretch>
            <a:fillRect/>
          </a:stretch>
        </p:blipFill>
        <p:spPr>
          <a:xfrm>
            <a:off x="2062630" y="1371600"/>
            <a:ext cx="6840108" cy="4312058"/>
          </a:xfrm>
          <a:prstGeom prst="rect">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path path="rect">
              <a:fillToRect l="100000" t="100000"/>
            </a:path>
            <a:tileRect r="-100000" b="-100000"/>
          </a:gradFill>
        </p:spPr>
      </p:pic>
      <p:sp>
        <p:nvSpPr>
          <p:cNvPr id="11" name="Action Button: Custom 10">
            <a:hlinkClick r:id="" action="ppaction://hlinkshowjump?jump=firstslide" highlightClick="1"/>
          </p:cNvPr>
          <p:cNvSpPr/>
          <p:nvPr/>
        </p:nvSpPr>
        <p:spPr>
          <a:xfrm>
            <a:off x="381000" y="6477000"/>
            <a:ext cx="1371600" cy="228600"/>
          </a:xfrm>
          <a:prstGeom prst="actionButtonBlank">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u="sng" cap="small" dirty="0" smtClean="0">
                <a:solidFill>
                  <a:schemeClr val="tx1"/>
                </a:solidFill>
                <a:hlinkClick r:id="rId3" action="ppaction://hlinksldjump"/>
              </a:rPr>
              <a:t>Home</a:t>
            </a:r>
            <a:endParaRPr lang="en-US" sz="1400" u="sng" cap="small" dirty="0">
              <a:solidFill>
                <a:schemeClr val="tx1"/>
              </a:solidFill>
            </a:endParaRPr>
          </a:p>
        </p:txBody>
      </p:sp>
      <p:sp>
        <p:nvSpPr>
          <p:cNvPr id="13" name="Action Button: Custom 12">
            <a:hlinkClick r:id="" action="ppaction://hlinkshowjump?jump=previousslide" highlightClick="1"/>
          </p:cNvPr>
          <p:cNvSpPr/>
          <p:nvPr/>
        </p:nvSpPr>
        <p:spPr>
          <a:xfrm>
            <a:off x="2819400" y="6477000"/>
            <a:ext cx="1371600" cy="228600"/>
          </a:xfrm>
          <a:prstGeom prst="actionButtonBlank">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u="sng" cap="small" dirty="0" smtClean="0">
                <a:solidFill>
                  <a:schemeClr val="tx1"/>
                </a:solidFill>
                <a:hlinkClick r:id="" action="ppaction://hlinkshowjump?jump=previousslide"/>
              </a:rPr>
              <a:t>Previous</a:t>
            </a:r>
            <a:endParaRPr lang="en-US" sz="1400" u="sng" cap="small" dirty="0">
              <a:solidFill>
                <a:schemeClr val="tx1"/>
              </a:solidFill>
            </a:endParaRPr>
          </a:p>
        </p:txBody>
      </p:sp>
      <p:sp>
        <p:nvSpPr>
          <p:cNvPr id="14" name="Action Button: Custom 13">
            <a:hlinkClick r:id="" action="ppaction://hlinkshowjump?jump=nextslide" highlightClick="1"/>
          </p:cNvPr>
          <p:cNvSpPr/>
          <p:nvPr/>
        </p:nvSpPr>
        <p:spPr>
          <a:xfrm>
            <a:off x="4572000" y="6477000"/>
            <a:ext cx="1371600" cy="228600"/>
          </a:xfrm>
          <a:prstGeom prst="actionButtonBlank">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u="sng" cap="small" dirty="0" smtClean="0">
                <a:solidFill>
                  <a:schemeClr val="tx1"/>
                </a:solidFill>
                <a:hlinkClick r:id="" action="ppaction://hlinkshowjump?jump=nextslide"/>
              </a:rPr>
              <a:t>Next</a:t>
            </a:r>
            <a:endParaRPr lang="en-US" sz="1400" u="sng" cap="small" dirty="0">
              <a:solidFill>
                <a:schemeClr val="tx1"/>
              </a:solidFill>
            </a:endParaRPr>
          </a:p>
        </p:txBody>
      </p:sp>
      <p:sp>
        <p:nvSpPr>
          <p:cNvPr id="15" name="Action Button: Custom 14">
            <a:hlinkClick r:id="" action="ppaction://hlinkshowjump?jump=firstslide" highlightClick="1"/>
          </p:cNvPr>
          <p:cNvSpPr/>
          <p:nvPr/>
        </p:nvSpPr>
        <p:spPr>
          <a:xfrm>
            <a:off x="6477000" y="6477000"/>
            <a:ext cx="2362200" cy="228600"/>
          </a:xfrm>
          <a:prstGeom prst="actionButtonBlank">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u="sng" cap="small" dirty="0" smtClean="0">
                <a:solidFill>
                  <a:schemeClr val="tx1"/>
                </a:solidFill>
                <a:hlinkClick r:id="rId4" action="ppaction://hlinksldjump"/>
              </a:rPr>
              <a:t>Table of Contents</a:t>
            </a:r>
            <a:endParaRPr lang="en-US" sz="1400" u="sng" cap="small" dirty="0">
              <a:solidFill>
                <a:schemeClr val="tx1"/>
              </a:solidFill>
            </a:endParaRPr>
          </a:p>
        </p:txBody>
      </p:sp>
      <p:sp>
        <p:nvSpPr>
          <p:cNvPr id="18" name="Footer Placeholder 17"/>
          <p:cNvSpPr>
            <a:spLocks noGrp="1"/>
          </p:cNvSpPr>
          <p:nvPr>
            <p:ph type="ftr" sz="quarter" idx="11"/>
          </p:nvPr>
        </p:nvSpPr>
        <p:spPr/>
        <p:txBody>
          <a:bodyPr/>
          <a:lstStyle/>
          <a:p>
            <a:r>
              <a:rPr lang="en-US" smtClean="0"/>
              <a:t>7 of 15</a:t>
            </a:r>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914400"/>
            <a:ext cx="8382000" cy="533400"/>
          </a:xfrm>
        </p:spPr>
        <p:txBody>
          <a:bodyPr>
            <a:normAutofit fontScale="90000"/>
          </a:bodyPr>
          <a:lstStyle/>
          <a:p>
            <a:pPr algn="l"/>
            <a:r>
              <a:rPr lang="en-US" sz="2700" b="1" dirty="0" smtClean="0"/>
              <a:t>Social Security Number Verification Instructions (continued):</a:t>
            </a:r>
            <a:r>
              <a:rPr lang="en-US" dirty="0" smtClean="0"/>
              <a:t/>
            </a:r>
            <a:br>
              <a:rPr lang="en-US" dirty="0" smtClean="0"/>
            </a:br>
            <a:endParaRPr lang="en-US" dirty="0"/>
          </a:p>
        </p:txBody>
      </p:sp>
      <p:sp>
        <p:nvSpPr>
          <p:cNvPr id="3" name="Content Placeholder 2"/>
          <p:cNvSpPr>
            <a:spLocks noGrp="1"/>
          </p:cNvSpPr>
          <p:nvPr>
            <p:ph idx="1"/>
          </p:nvPr>
        </p:nvSpPr>
        <p:spPr>
          <a:xfrm>
            <a:off x="304800" y="1447800"/>
            <a:ext cx="2133600" cy="4572000"/>
          </a:xfrm>
        </p:spPr>
        <p:txBody>
          <a:bodyPr>
            <a:normAutofit fontScale="92500" lnSpcReduction="20000"/>
          </a:bodyPr>
          <a:lstStyle/>
          <a:p>
            <a:r>
              <a:rPr lang="en-US" sz="1400" dirty="0" smtClean="0"/>
              <a:t>In the case displayed on the right, notice the first attempt to verify the Social Security Number failed due to an invalid or incorrect Social Security Number.  </a:t>
            </a:r>
          </a:p>
          <a:p>
            <a:endParaRPr lang="en-US" sz="1400" dirty="0" smtClean="0"/>
          </a:p>
          <a:p>
            <a:r>
              <a:rPr lang="en-US" sz="1400" dirty="0" smtClean="0"/>
              <a:t>If </a:t>
            </a:r>
            <a:r>
              <a:rPr lang="en-US" sz="1400" dirty="0" smtClean="0"/>
              <a:t>the attempt fails, correct any keying errors you may have made in EDR and re-verify.  </a:t>
            </a:r>
          </a:p>
          <a:p>
            <a:endParaRPr lang="en-US" sz="1400" dirty="0" smtClean="0"/>
          </a:p>
          <a:p>
            <a:r>
              <a:rPr lang="en-US" sz="1400" dirty="0" smtClean="0"/>
              <a:t>However, if </a:t>
            </a:r>
            <a:r>
              <a:rPr lang="en-US" sz="1400" dirty="0" smtClean="0"/>
              <a:t>the information </a:t>
            </a:r>
            <a:r>
              <a:rPr lang="en-US" sz="1400" dirty="0" smtClean="0"/>
              <a:t>was </a:t>
            </a:r>
            <a:r>
              <a:rPr lang="en-US" sz="1400" dirty="0" smtClean="0"/>
              <a:t>keyed correctly, ask the informant to verify the information is correct.  If </a:t>
            </a:r>
            <a:r>
              <a:rPr lang="en-US" sz="1400" dirty="0" smtClean="0"/>
              <a:t>the informant provides corrected information </a:t>
            </a:r>
            <a:r>
              <a:rPr lang="en-US" sz="1400" dirty="0" smtClean="0"/>
              <a:t>for the deceased, </a:t>
            </a:r>
            <a:r>
              <a:rPr lang="en-US" sz="1400" dirty="0" smtClean="0"/>
              <a:t>enter </a:t>
            </a:r>
            <a:r>
              <a:rPr lang="en-US" sz="1400" dirty="0" smtClean="0"/>
              <a:t>that information in EDR and attempt to verify the SSN again.  </a:t>
            </a:r>
            <a:endParaRPr lang="en-US" sz="1400" dirty="0" smtClean="0"/>
          </a:p>
          <a:p>
            <a:endParaRPr lang="en-US" sz="1400" dirty="0" smtClean="0"/>
          </a:p>
          <a:p>
            <a:endParaRPr lang="en-US" sz="1400" dirty="0" smtClean="0"/>
          </a:p>
          <a:p>
            <a:endParaRPr lang="en-US" sz="1400" dirty="0" smtClean="0"/>
          </a:p>
          <a:p>
            <a:endParaRPr lang="en-US" sz="1500" dirty="0" smtClean="0"/>
          </a:p>
          <a:p>
            <a:endParaRPr lang="en-US" sz="1600" dirty="0"/>
          </a:p>
        </p:txBody>
      </p:sp>
      <p:pic>
        <p:nvPicPr>
          <p:cNvPr id="4" name="Picture 3" descr="SSN1.JPG"/>
          <p:cNvPicPr>
            <a:picLocks noChangeAspect="1"/>
          </p:cNvPicPr>
          <p:nvPr/>
        </p:nvPicPr>
        <p:blipFill>
          <a:blip r:embed="rId2"/>
          <a:stretch>
            <a:fillRect/>
          </a:stretch>
        </p:blipFill>
        <p:spPr>
          <a:xfrm>
            <a:off x="2590801" y="1142999"/>
            <a:ext cx="6356464" cy="5145351"/>
          </a:xfrm>
          <a:prstGeom prst="rect">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path path="rect">
              <a:fillToRect l="100000" t="100000"/>
            </a:path>
            <a:tileRect r="-100000" b="-100000"/>
          </a:gradFill>
        </p:spPr>
      </p:pic>
      <p:sp>
        <p:nvSpPr>
          <p:cNvPr id="11" name="Action Button: Custom 10">
            <a:hlinkClick r:id="" action="ppaction://hlinkshowjump?jump=firstslide" highlightClick="1"/>
          </p:cNvPr>
          <p:cNvSpPr/>
          <p:nvPr/>
        </p:nvSpPr>
        <p:spPr>
          <a:xfrm>
            <a:off x="381000" y="6477000"/>
            <a:ext cx="1371600" cy="228600"/>
          </a:xfrm>
          <a:prstGeom prst="actionButtonBlank">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u="sng" cap="small" dirty="0" smtClean="0">
                <a:solidFill>
                  <a:schemeClr val="tx1"/>
                </a:solidFill>
                <a:hlinkClick r:id="rId3" action="ppaction://hlinksldjump"/>
              </a:rPr>
              <a:t>Home</a:t>
            </a:r>
            <a:endParaRPr lang="en-US" sz="1400" u="sng" cap="small" dirty="0">
              <a:solidFill>
                <a:schemeClr val="tx1"/>
              </a:solidFill>
            </a:endParaRPr>
          </a:p>
        </p:txBody>
      </p:sp>
      <p:sp>
        <p:nvSpPr>
          <p:cNvPr id="13" name="Action Button: Custom 12">
            <a:hlinkClick r:id="" action="ppaction://hlinkshowjump?jump=previousslide" highlightClick="1"/>
          </p:cNvPr>
          <p:cNvSpPr/>
          <p:nvPr/>
        </p:nvSpPr>
        <p:spPr>
          <a:xfrm>
            <a:off x="2819400" y="6477000"/>
            <a:ext cx="1371600" cy="228600"/>
          </a:xfrm>
          <a:prstGeom prst="actionButtonBlank">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u="sng" cap="small" dirty="0" smtClean="0">
                <a:solidFill>
                  <a:schemeClr val="tx1"/>
                </a:solidFill>
                <a:hlinkClick r:id="" action="ppaction://hlinkshowjump?jump=previousslide"/>
              </a:rPr>
              <a:t>Previous</a:t>
            </a:r>
            <a:endParaRPr lang="en-US" sz="1400" u="sng" cap="small" dirty="0">
              <a:solidFill>
                <a:schemeClr val="tx1"/>
              </a:solidFill>
            </a:endParaRPr>
          </a:p>
        </p:txBody>
      </p:sp>
      <p:sp>
        <p:nvSpPr>
          <p:cNvPr id="14" name="Action Button: Custom 13">
            <a:hlinkClick r:id="" action="ppaction://hlinkshowjump?jump=nextslide" highlightClick="1"/>
          </p:cNvPr>
          <p:cNvSpPr/>
          <p:nvPr/>
        </p:nvSpPr>
        <p:spPr>
          <a:xfrm>
            <a:off x="4572000" y="6477000"/>
            <a:ext cx="1371600" cy="228600"/>
          </a:xfrm>
          <a:prstGeom prst="actionButtonBlank">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u="sng" cap="small" dirty="0" smtClean="0">
                <a:solidFill>
                  <a:schemeClr val="tx1"/>
                </a:solidFill>
                <a:hlinkClick r:id="" action="ppaction://hlinkshowjump?jump=nextslide"/>
              </a:rPr>
              <a:t>Next</a:t>
            </a:r>
            <a:endParaRPr lang="en-US" sz="1400" u="sng" cap="small" dirty="0">
              <a:solidFill>
                <a:schemeClr val="tx1"/>
              </a:solidFill>
            </a:endParaRPr>
          </a:p>
        </p:txBody>
      </p:sp>
      <p:sp>
        <p:nvSpPr>
          <p:cNvPr id="15" name="Action Button: Custom 14">
            <a:hlinkClick r:id="" action="ppaction://hlinkshowjump?jump=firstslide" highlightClick="1"/>
          </p:cNvPr>
          <p:cNvSpPr/>
          <p:nvPr/>
        </p:nvSpPr>
        <p:spPr>
          <a:xfrm>
            <a:off x="6477000" y="6477000"/>
            <a:ext cx="2362200" cy="228600"/>
          </a:xfrm>
          <a:prstGeom prst="actionButtonBlank">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u="sng" cap="small" dirty="0" smtClean="0">
                <a:solidFill>
                  <a:schemeClr val="tx1"/>
                </a:solidFill>
                <a:hlinkClick r:id="rId4" action="ppaction://hlinksldjump"/>
              </a:rPr>
              <a:t>Table of Contents</a:t>
            </a:r>
            <a:endParaRPr lang="en-US" sz="1400" u="sng" cap="small" dirty="0">
              <a:solidFill>
                <a:schemeClr val="tx1"/>
              </a:solidFill>
            </a:endParaRPr>
          </a:p>
        </p:txBody>
      </p:sp>
      <p:sp>
        <p:nvSpPr>
          <p:cNvPr id="18" name="Footer Placeholder 17"/>
          <p:cNvSpPr>
            <a:spLocks noGrp="1"/>
          </p:cNvSpPr>
          <p:nvPr>
            <p:ph type="ftr" sz="quarter" idx="11"/>
          </p:nvPr>
        </p:nvSpPr>
        <p:spPr/>
        <p:txBody>
          <a:bodyPr/>
          <a:lstStyle/>
          <a:p>
            <a:r>
              <a:rPr lang="en-US" smtClean="0"/>
              <a:t>8 of 15</a:t>
            </a:r>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914400"/>
            <a:ext cx="8382000" cy="533400"/>
          </a:xfrm>
        </p:spPr>
        <p:txBody>
          <a:bodyPr>
            <a:normAutofit fontScale="90000"/>
          </a:bodyPr>
          <a:lstStyle/>
          <a:p>
            <a:pPr algn="l"/>
            <a:r>
              <a:rPr lang="en-US" sz="2700" b="1" dirty="0" smtClean="0"/>
              <a:t>Social Security Number Verification Instructions (continued):</a:t>
            </a:r>
            <a:r>
              <a:rPr lang="en-US" dirty="0" smtClean="0"/>
              <a:t/>
            </a:r>
            <a:br>
              <a:rPr lang="en-US" dirty="0" smtClean="0"/>
            </a:br>
            <a:endParaRPr lang="en-US" dirty="0"/>
          </a:p>
        </p:txBody>
      </p:sp>
      <p:sp>
        <p:nvSpPr>
          <p:cNvPr id="3" name="Content Placeholder 2"/>
          <p:cNvSpPr>
            <a:spLocks noGrp="1"/>
          </p:cNvSpPr>
          <p:nvPr>
            <p:ph idx="1"/>
          </p:nvPr>
        </p:nvSpPr>
        <p:spPr>
          <a:xfrm>
            <a:off x="304800" y="1447800"/>
            <a:ext cx="2286000" cy="4572000"/>
          </a:xfrm>
        </p:spPr>
        <p:txBody>
          <a:bodyPr>
            <a:normAutofit fontScale="85000" lnSpcReduction="20000"/>
          </a:bodyPr>
          <a:lstStyle/>
          <a:p>
            <a:r>
              <a:rPr lang="en-US" sz="1400" dirty="0" smtClean="0"/>
              <a:t>In the example to the right, since the first attempt to verify the Social Security Number failed, the Funeral Home corrected the entry and re-verified the record.  On the second try the Social Security Number verified.  </a:t>
            </a:r>
          </a:p>
          <a:p>
            <a:endParaRPr lang="en-US" sz="1400" dirty="0" smtClean="0"/>
          </a:p>
          <a:p>
            <a:r>
              <a:rPr lang="en-US" sz="1400" dirty="0" smtClean="0"/>
              <a:t>Once the record has “SSN Verified” in the status, the SSN </a:t>
            </a:r>
            <a:r>
              <a:rPr lang="en-US" sz="1400" dirty="0" smtClean="0"/>
              <a:t>will be </a:t>
            </a:r>
            <a:r>
              <a:rPr lang="en-US" sz="1400" dirty="0" smtClean="0"/>
              <a:t>locked or disabled </a:t>
            </a:r>
            <a:r>
              <a:rPr lang="en-US" sz="1400" dirty="0" smtClean="0"/>
              <a:t>and you </a:t>
            </a:r>
            <a:r>
              <a:rPr lang="en-US" sz="1400" dirty="0" smtClean="0"/>
              <a:t>cannot make </a:t>
            </a:r>
            <a:r>
              <a:rPr lang="en-US" sz="1400" dirty="0" smtClean="0"/>
              <a:t>changes to this </a:t>
            </a:r>
            <a:r>
              <a:rPr lang="en-US" sz="1400" dirty="0" smtClean="0"/>
              <a:t>field.  The remaining five fields can be modified if needed.  If a modification occurs you must re-verify the record through SSA before the record can be signed.  </a:t>
            </a:r>
          </a:p>
          <a:p>
            <a:endParaRPr lang="en-US" sz="1400" dirty="0" smtClean="0"/>
          </a:p>
          <a:p>
            <a:r>
              <a:rPr lang="en-US" sz="1400" dirty="0" smtClean="0"/>
              <a:t>You have up to five attempts to verify a record.  If after five tries the record does not verify, </a:t>
            </a:r>
            <a:r>
              <a:rPr lang="en-US" sz="1400" b="1" dirty="0" smtClean="0"/>
              <a:t>you CAN still file the record electronically through the EDR system</a:t>
            </a:r>
            <a:r>
              <a:rPr lang="en-US" sz="1400" dirty="0" smtClean="0"/>
              <a:t>.</a:t>
            </a:r>
          </a:p>
          <a:p>
            <a:endParaRPr lang="en-US" sz="1500" dirty="0" smtClean="0"/>
          </a:p>
          <a:p>
            <a:endParaRPr lang="en-US" sz="1600" dirty="0"/>
          </a:p>
        </p:txBody>
      </p:sp>
      <p:pic>
        <p:nvPicPr>
          <p:cNvPr id="4" name="Picture 3" descr="SSN1.JPG"/>
          <p:cNvPicPr>
            <a:picLocks noChangeAspect="1"/>
          </p:cNvPicPr>
          <p:nvPr/>
        </p:nvPicPr>
        <p:blipFill>
          <a:blip r:embed="rId2"/>
          <a:stretch>
            <a:fillRect/>
          </a:stretch>
        </p:blipFill>
        <p:spPr>
          <a:xfrm>
            <a:off x="2667000" y="1219200"/>
            <a:ext cx="6186129" cy="5007470"/>
          </a:xfrm>
          <a:prstGeom prst="rect">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path path="rect">
              <a:fillToRect l="100000" t="100000"/>
            </a:path>
            <a:tileRect r="-100000" b="-100000"/>
          </a:gradFill>
        </p:spPr>
      </p:pic>
      <p:sp>
        <p:nvSpPr>
          <p:cNvPr id="11" name="Action Button: Custom 10">
            <a:hlinkClick r:id="" action="ppaction://hlinkshowjump?jump=firstslide" highlightClick="1"/>
          </p:cNvPr>
          <p:cNvSpPr/>
          <p:nvPr/>
        </p:nvSpPr>
        <p:spPr>
          <a:xfrm>
            <a:off x="381000" y="6477000"/>
            <a:ext cx="1371600" cy="228600"/>
          </a:xfrm>
          <a:prstGeom prst="actionButtonBlank">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u="sng" cap="small" dirty="0" smtClean="0">
                <a:solidFill>
                  <a:schemeClr val="tx1"/>
                </a:solidFill>
                <a:hlinkClick r:id="rId3" action="ppaction://hlinksldjump"/>
              </a:rPr>
              <a:t>Home</a:t>
            </a:r>
            <a:endParaRPr lang="en-US" sz="1400" u="sng" cap="small" dirty="0">
              <a:solidFill>
                <a:schemeClr val="tx1"/>
              </a:solidFill>
            </a:endParaRPr>
          </a:p>
        </p:txBody>
      </p:sp>
      <p:sp>
        <p:nvSpPr>
          <p:cNvPr id="13" name="Action Button: Custom 12">
            <a:hlinkClick r:id="" action="ppaction://hlinkshowjump?jump=previousslide" highlightClick="1"/>
          </p:cNvPr>
          <p:cNvSpPr/>
          <p:nvPr/>
        </p:nvSpPr>
        <p:spPr>
          <a:xfrm>
            <a:off x="2819400" y="6477000"/>
            <a:ext cx="1371600" cy="228600"/>
          </a:xfrm>
          <a:prstGeom prst="actionButtonBlank">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u="sng" cap="small" dirty="0" smtClean="0">
                <a:solidFill>
                  <a:schemeClr val="tx1"/>
                </a:solidFill>
                <a:hlinkClick r:id="" action="ppaction://hlinkshowjump?jump=previousslide"/>
              </a:rPr>
              <a:t>Previous</a:t>
            </a:r>
            <a:endParaRPr lang="en-US" sz="1400" u="sng" cap="small" dirty="0">
              <a:solidFill>
                <a:schemeClr val="tx1"/>
              </a:solidFill>
            </a:endParaRPr>
          </a:p>
        </p:txBody>
      </p:sp>
      <p:sp>
        <p:nvSpPr>
          <p:cNvPr id="14" name="Action Button: Custom 13">
            <a:hlinkClick r:id="" action="ppaction://hlinkshowjump?jump=nextslide" highlightClick="1"/>
          </p:cNvPr>
          <p:cNvSpPr/>
          <p:nvPr/>
        </p:nvSpPr>
        <p:spPr>
          <a:xfrm>
            <a:off x="4572000" y="6477000"/>
            <a:ext cx="1371600" cy="228600"/>
          </a:xfrm>
          <a:prstGeom prst="actionButtonBlank">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u="sng" cap="small" dirty="0" smtClean="0">
                <a:solidFill>
                  <a:schemeClr val="tx1"/>
                </a:solidFill>
                <a:hlinkClick r:id="" action="ppaction://hlinkshowjump?jump=nextslide"/>
              </a:rPr>
              <a:t>Next</a:t>
            </a:r>
            <a:endParaRPr lang="en-US" sz="1400" u="sng" cap="small" dirty="0">
              <a:solidFill>
                <a:schemeClr val="tx1"/>
              </a:solidFill>
            </a:endParaRPr>
          </a:p>
        </p:txBody>
      </p:sp>
      <p:sp>
        <p:nvSpPr>
          <p:cNvPr id="15" name="Action Button: Custom 14">
            <a:hlinkClick r:id="" action="ppaction://hlinkshowjump?jump=firstslide" highlightClick="1"/>
          </p:cNvPr>
          <p:cNvSpPr/>
          <p:nvPr/>
        </p:nvSpPr>
        <p:spPr>
          <a:xfrm>
            <a:off x="6477000" y="6477000"/>
            <a:ext cx="2362200" cy="228600"/>
          </a:xfrm>
          <a:prstGeom prst="actionButtonBlank">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u="sng" cap="small" dirty="0" smtClean="0">
                <a:solidFill>
                  <a:schemeClr val="tx1"/>
                </a:solidFill>
                <a:hlinkClick r:id="rId4" action="ppaction://hlinksldjump"/>
              </a:rPr>
              <a:t>Table of Contents</a:t>
            </a:r>
            <a:endParaRPr lang="en-US" sz="1400" u="sng" cap="small" dirty="0">
              <a:solidFill>
                <a:schemeClr val="tx1"/>
              </a:solidFill>
            </a:endParaRPr>
          </a:p>
        </p:txBody>
      </p:sp>
      <p:sp>
        <p:nvSpPr>
          <p:cNvPr id="18" name="Footer Placeholder 17"/>
          <p:cNvSpPr>
            <a:spLocks noGrp="1"/>
          </p:cNvSpPr>
          <p:nvPr>
            <p:ph type="ftr" sz="quarter" idx="11"/>
          </p:nvPr>
        </p:nvSpPr>
        <p:spPr/>
        <p:txBody>
          <a:bodyPr/>
          <a:lstStyle/>
          <a:p>
            <a:r>
              <a:rPr lang="en-US" smtClean="0"/>
              <a:t>9 of 15</a:t>
            </a:r>
            <a:endParaRPr lang="en-US"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1412</TotalTime>
  <Words>1587</Words>
  <Application>Microsoft Office PowerPoint</Application>
  <PresentationFormat>On-screen Show (4:3)</PresentationFormat>
  <Paragraphs>217</Paragraphs>
  <Slides>15</Slides>
  <Notes>2</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Office Theme</vt:lpstr>
      <vt:lpstr>Electronic Vital Events Registration System (EVERS)</vt:lpstr>
      <vt:lpstr>Table of Contents</vt:lpstr>
      <vt:lpstr>Social Security Number Verification Instructions : </vt:lpstr>
      <vt:lpstr>Social Security Number Verification Instructions (continued): </vt:lpstr>
      <vt:lpstr>Social Security Number Verification Instructions (continued): </vt:lpstr>
      <vt:lpstr>Social Security Number Verification Instructions (continued): </vt:lpstr>
      <vt:lpstr>Social Security Number Verification Instructions (continued): </vt:lpstr>
      <vt:lpstr>Social Security Number Verification Instructions (continued): </vt:lpstr>
      <vt:lpstr>Social Security Number Verification Instructions (continued): </vt:lpstr>
      <vt:lpstr>Social Security Number Verification Instructions (continued): </vt:lpstr>
      <vt:lpstr>SSN Verification Rules</vt:lpstr>
      <vt:lpstr>SSN Verification Hours of Operation</vt:lpstr>
      <vt:lpstr>Status Descriptions</vt:lpstr>
      <vt:lpstr>Frequently Asked Questions (FAQs)</vt:lpstr>
      <vt:lpstr>ADPH Points of Contact</vt:lpstr>
    </vt:vector>
  </TitlesOfParts>
  <Company>ADPH</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EDRS Training</dc:title>
  <dc:creator>sp1jmcmu</dc:creator>
  <cp:lastModifiedBy>sp1jmcmu</cp:lastModifiedBy>
  <cp:revision>127</cp:revision>
  <dcterms:created xsi:type="dcterms:W3CDTF">2010-09-16T14:42:59Z</dcterms:created>
  <dcterms:modified xsi:type="dcterms:W3CDTF">2010-12-03T21:00:39Z</dcterms:modified>
</cp:coreProperties>
</file>